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7" r:id="rId2"/>
    <p:sldId id="262" r:id="rId3"/>
    <p:sldId id="299" r:id="rId4"/>
    <p:sldId id="290" r:id="rId5"/>
    <p:sldId id="292" r:id="rId6"/>
    <p:sldId id="293" r:id="rId7"/>
    <p:sldId id="295" r:id="rId8"/>
    <p:sldId id="296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DF6C9-326A-B949-8D66-6C73ECF5C532}" v="112" dt="2023-04-13T13:29:24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90"/>
    <p:restoredTop sz="95455"/>
  </p:normalViewPr>
  <p:slideViewPr>
    <p:cSldViewPr snapToGrid="0">
      <p:cViewPr varScale="1">
        <p:scale>
          <a:sx n="70" d="100"/>
          <a:sy n="70" d="100"/>
        </p:scale>
        <p:origin x="72" y="30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ante-occitanie.f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ante-occitanie.f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9B4C1-EA67-4B2C-B722-F8193A9C14F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A737E1-0060-4BCF-A1DE-E44DC0AE6B7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Améliorer le parcours de soins du patient porteur d’une insuffisance cardiaque</a:t>
          </a:r>
          <a:endParaRPr lang="en-US" b="1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827A427-C40E-4EDC-8BCC-1BCA1DA17F5E}" type="parTrans" cxnId="{3E697248-6FAC-4B82-B50A-10862EFCCE00}">
      <dgm:prSet/>
      <dgm:spPr/>
      <dgm:t>
        <a:bodyPr/>
        <a:lstStyle/>
        <a:p>
          <a:endParaRPr lang="en-US"/>
        </a:p>
      </dgm:t>
    </dgm:pt>
    <dgm:pt modelId="{BE2DED16-A263-4CE0-8C5F-0D19BFE8BA22}" type="sibTrans" cxnId="{3E697248-6FAC-4B82-B50A-10862EFCCE0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C063D7-414E-4FA4-A2A3-9604D7A364C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Faciliter la coordination des soins sur l’IC sur le bassin de la CPTS Tarbes-Adour</a:t>
          </a:r>
          <a:endParaRPr lang="en-US" b="1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4C60B147-6731-4F98-AB12-C5134A069575}" type="parTrans" cxnId="{D7090A33-8DD9-483B-950E-A0E83AE66FA7}">
      <dgm:prSet/>
      <dgm:spPr/>
      <dgm:t>
        <a:bodyPr/>
        <a:lstStyle/>
        <a:p>
          <a:endParaRPr lang="en-US"/>
        </a:p>
      </dgm:t>
    </dgm:pt>
    <dgm:pt modelId="{F303F24C-3E11-4693-94F6-E4DF02E95909}" type="sibTrans" cxnId="{D7090A33-8DD9-483B-950E-A0E83AE66F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5D83D6-205D-4666-BAD7-805F27BC221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Réduire le risque de ré-hospitalisation</a:t>
          </a:r>
          <a:endParaRPr lang="en-US" b="1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F9A7DE9-D4A6-4EDA-A14A-B5EED54683C5}" type="parTrans" cxnId="{40778B2A-BB74-4B57-9A13-39B558A59CEA}">
      <dgm:prSet/>
      <dgm:spPr/>
      <dgm:t>
        <a:bodyPr/>
        <a:lstStyle/>
        <a:p>
          <a:endParaRPr lang="en-US"/>
        </a:p>
      </dgm:t>
    </dgm:pt>
    <dgm:pt modelId="{C3A988AC-B95E-4C28-AC60-7FD24B7DB5B9}" type="sibTrans" cxnId="{40778B2A-BB74-4B57-9A13-39B558A59C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EAAFC8-0091-4069-BB5D-41EA125CEE1A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Améliorer la qualité de vie des patients et de leurs aidants</a:t>
          </a:r>
          <a:endParaRPr lang="en-US" b="1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5CE7CB9-6489-4D3D-B1F3-6EE2EDF6BCCE}" type="parTrans" cxnId="{8CE62591-698A-4E15-BE06-4567018FC7D9}">
      <dgm:prSet/>
      <dgm:spPr/>
      <dgm:t>
        <a:bodyPr/>
        <a:lstStyle/>
        <a:p>
          <a:endParaRPr lang="en-US"/>
        </a:p>
      </dgm:t>
    </dgm:pt>
    <dgm:pt modelId="{740622AD-F7C0-4EFA-A903-3D84366CCE17}" type="sibTrans" cxnId="{8CE62591-698A-4E15-BE06-4567018FC7D9}">
      <dgm:prSet/>
      <dgm:spPr/>
      <dgm:t>
        <a:bodyPr/>
        <a:lstStyle/>
        <a:p>
          <a:endParaRPr lang="en-US"/>
        </a:p>
      </dgm:t>
    </dgm:pt>
    <dgm:pt modelId="{DE3B2CB3-286E-D347-A844-471E8ABC7324}" type="pres">
      <dgm:prSet presAssocID="{03D9B4C1-EA67-4B2C-B722-F8193A9C14F0}" presName="vert0" presStyleCnt="0">
        <dgm:presLayoutVars>
          <dgm:dir/>
          <dgm:animOne val="branch"/>
          <dgm:animLvl val="lvl"/>
        </dgm:presLayoutVars>
      </dgm:prSet>
      <dgm:spPr/>
    </dgm:pt>
    <dgm:pt modelId="{8CD62430-DB14-E34F-8F73-4D4B8705B0D1}" type="pres">
      <dgm:prSet presAssocID="{55A737E1-0060-4BCF-A1DE-E44DC0AE6B7E}" presName="thickLine" presStyleLbl="alignNode1" presStyleIdx="0" presStyleCnt="4"/>
      <dgm:spPr/>
    </dgm:pt>
    <dgm:pt modelId="{9224D935-3602-CD41-B2AC-2236E9A948AB}" type="pres">
      <dgm:prSet presAssocID="{55A737E1-0060-4BCF-A1DE-E44DC0AE6B7E}" presName="horz1" presStyleCnt="0"/>
      <dgm:spPr/>
    </dgm:pt>
    <dgm:pt modelId="{2864449D-889D-B842-BA18-8B4AF0E4B305}" type="pres">
      <dgm:prSet presAssocID="{55A737E1-0060-4BCF-A1DE-E44DC0AE6B7E}" presName="tx1" presStyleLbl="revTx" presStyleIdx="0" presStyleCnt="4"/>
      <dgm:spPr/>
    </dgm:pt>
    <dgm:pt modelId="{AC05EB2E-F253-584D-A360-612C319B60C6}" type="pres">
      <dgm:prSet presAssocID="{55A737E1-0060-4BCF-A1DE-E44DC0AE6B7E}" presName="vert1" presStyleCnt="0"/>
      <dgm:spPr/>
    </dgm:pt>
    <dgm:pt modelId="{3B22B54B-3ACC-2F4B-A273-7ED244FB3EC6}" type="pres">
      <dgm:prSet presAssocID="{37C063D7-414E-4FA4-A2A3-9604D7A364C7}" presName="thickLine" presStyleLbl="alignNode1" presStyleIdx="1" presStyleCnt="4"/>
      <dgm:spPr/>
    </dgm:pt>
    <dgm:pt modelId="{434930FB-DFE5-FA4D-B59B-199336F3484C}" type="pres">
      <dgm:prSet presAssocID="{37C063D7-414E-4FA4-A2A3-9604D7A364C7}" presName="horz1" presStyleCnt="0"/>
      <dgm:spPr/>
    </dgm:pt>
    <dgm:pt modelId="{08B25681-D107-1A4E-85AB-014DE9BB3A2E}" type="pres">
      <dgm:prSet presAssocID="{37C063D7-414E-4FA4-A2A3-9604D7A364C7}" presName="tx1" presStyleLbl="revTx" presStyleIdx="1" presStyleCnt="4"/>
      <dgm:spPr/>
    </dgm:pt>
    <dgm:pt modelId="{8EEB844E-8951-D04F-8FFA-003A35F89C8D}" type="pres">
      <dgm:prSet presAssocID="{37C063D7-414E-4FA4-A2A3-9604D7A364C7}" presName="vert1" presStyleCnt="0"/>
      <dgm:spPr/>
    </dgm:pt>
    <dgm:pt modelId="{3CD6310B-B4F6-4546-9545-7C53B6CE06F1}" type="pres">
      <dgm:prSet presAssocID="{555D83D6-205D-4666-BAD7-805F27BC2218}" presName="thickLine" presStyleLbl="alignNode1" presStyleIdx="2" presStyleCnt="4"/>
      <dgm:spPr/>
    </dgm:pt>
    <dgm:pt modelId="{B4201870-82DB-0349-B5D3-2297278C1DC9}" type="pres">
      <dgm:prSet presAssocID="{555D83D6-205D-4666-BAD7-805F27BC2218}" presName="horz1" presStyleCnt="0"/>
      <dgm:spPr/>
    </dgm:pt>
    <dgm:pt modelId="{5C118B85-7DE6-C244-A186-A01B3A0A2ED0}" type="pres">
      <dgm:prSet presAssocID="{555D83D6-205D-4666-BAD7-805F27BC2218}" presName="tx1" presStyleLbl="revTx" presStyleIdx="2" presStyleCnt="4"/>
      <dgm:spPr/>
    </dgm:pt>
    <dgm:pt modelId="{2BAD5DEA-D065-4A40-8AAE-B6F44654F590}" type="pres">
      <dgm:prSet presAssocID="{555D83D6-205D-4666-BAD7-805F27BC2218}" presName="vert1" presStyleCnt="0"/>
      <dgm:spPr/>
    </dgm:pt>
    <dgm:pt modelId="{BA8762F0-B6DB-EE40-9EEA-510236336B27}" type="pres">
      <dgm:prSet presAssocID="{A5EAAFC8-0091-4069-BB5D-41EA125CEE1A}" presName="thickLine" presStyleLbl="alignNode1" presStyleIdx="3" presStyleCnt="4"/>
      <dgm:spPr/>
    </dgm:pt>
    <dgm:pt modelId="{F3EF3A89-F6F6-404E-B371-746BC98F8302}" type="pres">
      <dgm:prSet presAssocID="{A5EAAFC8-0091-4069-BB5D-41EA125CEE1A}" presName="horz1" presStyleCnt="0"/>
      <dgm:spPr/>
    </dgm:pt>
    <dgm:pt modelId="{3F9BD867-0368-684D-B66D-3C23880C197D}" type="pres">
      <dgm:prSet presAssocID="{A5EAAFC8-0091-4069-BB5D-41EA125CEE1A}" presName="tx1" presStyleLbl="revTx" presStyleIdx="3" presStyleCnt="4"/>
      <dgm:spPr/>
    </dgm:pt>
    <dgm:pt modelId="{2194D7B2-A1E3-8943-BDD9-4E5AA6DD192F}" type="pres">
      <dgm:prSet presAssocID="{A5EAAFC8-0091-4069-BB5D-41EA125CEE1A}" presName="vert1" presStyleCnt="0"/>
      <dgm:spPr/>
    </dgm:pt>
  </dgm:ptLst>
  <dgm:cxnLst>
    <dgm:cxn modelId="{C1EDF810-EDC0-DE44-8CC2-83E55F56BB4F}" type="presOf" srcId="{A5EAAFC8-0091-4069-BB5D-41EA125CEE1A}" destId="{3F9BD867-0368-684D-B66D-3C23880C197D}" srcOrd="0" destOrd="0" presId="urn:microsoft.com/office/officeart/2008/layout/LinedList"/>
    <dgm:cxn modelId="{72248A21-B1D7-3441-86E0-B20F169F5976}" type="presOf" srcId="{555D83D6-205D-4666-BAD7-805F27BC2218}" destId="{5C118B85-7DE6-C244-A186-A01B3A0A2ED0}" srcOrd="0" destOrd="0" presId="urn:microsoft.com/office/officeart/2008/layout/LinedList"/>
    <dgm:cxn modelId="{40778B2A-BB74-4B57-9A13-39B558A59CEA}" srcId="{03D9B4C1-EA67-4B2C-B722-F8193A9C14F0}" destId="{555D83D6-205D-4666-BAD7-805F27BC2218}" srcOrd="2" destOrd="0" parTransId="{9F9A7DE9-D4A6-4EDA-A14A-B5EED54683C5}" sibTransId="{C3A988AC-B95E-4C28-AC60-7FD24B7DB5B9}"/>
    <dgm:cxn modelId="{D7090A33-8DD9-483B-950E-A0E83AE66FA7}" srcId="{03D9B4C1-EA67-4B2C-B722-F8193A9C14F0}" destId="{37C063D7-414E-4FA4-A2A3-9604D7A364C7}" srcOrd="1" destOrd="0" parTransId="{4C60B147-6731-4F98-AB12-C5134A069575}" sibTransId="{F303F24C-3E11-4693-94F6-E4DF02E95909}"/>
    <dgm:cxn modelId="{DB69993E-0083-5642-B57C-93BE3D1A0772}" type="presOf" srcId="{03D9B4C1-EA67-4B2C-B722-F8193A9C14F0}" destId="{DE3B2CB3-286E-D347-A844-471E8ABC7324}" srcOrd="0" destOrd="0" presId="urn:microsoft.com/office/officeart/2008/layout/LinedList"/>
    <dgm:cxn modelId="{3E697248-6FAC-4B82-B50A-10862EFCCE00}" srcId="{03D9B4C1-EA67-4B2C-B722-F8193A9C14F0}" destId="{55A737E1-0060-4BCF-A1DE-E44DC0AE6B7E}" srcOrd="0" destOrd="0" parTransId="{9827A427-C40E-4EDC-8BCC-1BCA1DA17F5E}" sibTransId="{BE2DED16-A263-4CE0-8C5F-0D19BFE8BA22}"/>
    <dgm:cxn modelId="{3C9A7E51-47CC-3641-803D-57B29C74D7B1}" type="presOf" srcId="{37C063D7-414E-4FA4-A2A3-9604D7A364C7}" destId="{08B25681-D107-1A4E-85AB-014DE9BB3A2E}" srcOrd="0" destOrd="0" presId="urn:microsoft.com/office/officeart/2008/layout/LinedList"/>
    <dgm:cxn modelId="{8CE62591-698A-4E15-BE06-4567018FC7D9}" srcId="{03D9B4C1-EA67-4B2C-B722-F8193A9C14F0}" destId="{A5EAAFC8-0091-4069-BB5D-41EA125CEE1A}" srcOrd="3" destOrd="0" parTransId="{C5CE7CB9-6489-4D3D-B1F3-6EE2EDF6BCCE}" sibTransId="{740622AD-F7C0-4EFA-A903-3D84366CCE17}"/>
    <dgm:cxn modelId="{F68C5297-0475-CC4E-A945-AA8ACDF4CB7D}" type="presOf" srcId="{55A737E1-0060-4BCF-A1DE-E44DC0AE6B7E}" destId="{2864449D-889D-B842-BA18-8B4AF0E4B305}" srcOrd="0" destOrd="0" presId="urn:microsoft.com/office/officeart/2008/layout/LinedList"/>
    <dgm:cxn modelId="{DD2B2C0B-9275-EF48-A47B-BF075B288C87}" type="presParOf" srcId="{DE3B2CB3-286E-D347-A844-471E8ABC7324}" destId="{8CD62430-DB14-E34F-8F73-4D4B8705B0D1}" srcOrd="0" destOrd="0" presId="urn:microsoft.com/office/officeart/2008/layout/LinedList"/>
    <dgm:cxn modelId="{94AA905E-02AB-C94B-89BA-96DA6042EFE7}" type="presParOf" srcId="{DE3B2CB3-286E-D347-A844-471E8ABC7324}" destId="{9224D935-3602-CD41-B2AC-2236E9A948AB}" srcOrd="1" destOrd="0" presId="urn:microsoft.com/office/officeart/2008/layout/LinedList"/>
    <dgm:cxn modelId="{1EA0C86E-2BD8-824D-91A6-69E51B851FAD}" type="presParOf" srcId="{9224D935-3602-CD41-B2AC-2236E9A948AB}" destId="{2864449D-889D-B842-BA18-8B4AF0E4B305}" srcOrd="0" destOrd="0" presId="urn:microsoft.com/office/officeart/2008/layout/LinedList"/>
    <dgm:cxn modelId="{F9EB928C-5199-554B-A9B1-B76D7060914A}" type="presParOf" srcId="{9224D935-3602-CD41-B2AC-2236E9A948AB}" destId="{AC05EB2E-F253-584D-A360-612C319B60C6}" srcOrd="1" destOrd="0" presId="urn:microsoft.com/office/officeart/2008/layout/LinedList"/>
    <dgm:cxn modelId="{52ED0666-A217-154A-ABCB-5CB17C8E93B1}" type="presParOf" srcId="{DE3B2CB3-286E-D347-A844-471E8ABC7324}" destId="{3B22B54B-3ACC-2F4B-A273-7ED244FB3EC6}" srcOrd="2" destOrd="0" presId="urn:microsoft.com/office/officeart/2008/layout/LinedList"/>
    <dgm:cxn modelId="{A9ABDB7C-2BF6-AD4F-8CB5-AD366F64F76A}" type="presParOf" srcId="{DE3B2CB3-286E-D347-A844-471E8ABC7324}" destId="{434930FB-DFE5-FA4D-B59B-199336F3484C}" srcOrd="3" destOrd="0" presId="urn:microsoft.com/office/officeart/2008/layout/LinedList"/>
    <dgm:cxn modelId="{CF331F9A-C1EF-1943-9688-29B1D3A20DF0}" type="presParOf" srcId="{434930FB-DFE5-FA4D-B59B-199336F3484C}" destId="{08B25681-D107-1A4E-85AB-014DE9BB3A2E}" srcOrd="0" destOrd="0" presId="urn:microsoft.com/office/officeart/2008/layout/LinedList"/>
    <dgm:cxn modelId="{A24E04E1-ECA0-0049-951B-81F8E1CB1668}" type="presParOf" srcId="{434930FB-DFE5-FA4D-B59B-199336F3484C}" destId="{8EEB844E-8951-D04F-8FFA-003A35F89C8D}" srcOrd="1" destOrd="0" presId="urn:microsoft.com/office/officeart/2008/layout/LinedList"/>
    <dgm:cxn modelId="{96ADDDEA-DB49-874D-B867-B42FC0ABB3C2}" type="presParOf" srcId="{DE3B2CB3-286E-D347-A844-471E8ABC7324}" destId="{3CD6310B-B4F6-4546-9545-7C53B6CE06F1}" srcOrd="4" destOrd="0" presId="urn:microsoft.com/office/officeart/2008/layout/LinedList"/>
    <dgm:cxn modelId="{C2513CD0-151B-724F-BA91-40C5C2A743BB}" type="presParOf" srcId="{DE3B2CB3-286E-D347-A844-471E8ABC7324}" destId="{B4201870-82DB-0349-B5D3-2297278C1DC9}" srcOrd="5" destOrd="0" presId="urn:microsoft.com/office/officeart/2008/layout/LinedList"/>
    <dgm:cxn modelId="{CB4BBCEB-651B-3846-9968-EAE501350407}" type="presParOf" srcId="{B4201870-82DB-0349-B5D3-2297278C1DC9}" destId="{5C118B85-7DE6-C244-A186-A01B3A0A2ED0}" srcOrd="0" destOrd="0" presId="urn:microsoft.com/office/officeart/2008/layout/LinedList"/>
    <dgm:cxn modelId="{2403F59C-7E45-6C4C-9569-A187F80D61C0}" type="presParOf" srcId="{B4201870-82DB-0349-B5D3-2297278C1DC9}" destId="{2BAD5DEA-D065-4A40-8AAE-B6F44654F590}" srcOrd="1" destOrd="0" presId="urn:microsoft.com/office/officeart/2008/layout/LinedList"/>
    <dgm:cxn modelId="{DA9B62AE-CFB3-6743-83A1-C149042F5EE0}" type="presParOf" srcId="{DE3B2CB3-286E-D347-A844-471E8ABC7324}" destId="{BA8762F0-B6DB-EE40-9EEA-510236336B27}" srcOrd="6" destOrd="0" presId="urn:microsoft.com/office/officeart/2008/layout/LinedList"/>
    <dgm:cxn modelId="{CEF78041-258A-4942-BE40-E3BABFDB3418}" type="presParOf" srcId="{DE3B2CB3-286E-D347-A844-471E8ABC7324}" destId="{F3EF3A89-F6F6-404E-B371-746BC98F8302}" srcOrd="7" destOrd="0" presId="urn:microsoft.com/office/officeart/2008/layout/LinedList"/>
    <dgm:cxn modelId="{6F0EE7A4-7B2D-0D4A-9F52-FED043DCA06C}" type="presParOf" srcId="{F3EF3A89-F6F6-404E-B371-746BC98F8302}" destId="{3F9BD867-0368-684D-B66D-3C23880C197D}" srcOrd="0" destOrd="0" presId="urn:microsoft.com/office/officeart/2008/layout/LinedList"/>
    <dgm:cxn modelId="{58D2919E-8765-FA44-B579-FA58ED450DF1}" type="presParOf" srcId="{F3EF3A89-F6F6-404E-B371-746BC98F8302}" destId="{2194D7B2-A1E3-8943-BDD9-4E5AA6DD19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60389-BD13-406D-9D4A-EF46E1DCBA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41CC06-9C31-4106-A1FA-C5937E2875CC}">
      <dgm:prSet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FORMATION DES SOIGNANTS </a:t>
          </a:r>
        </a:p>
        <a:p>
          <a:r>
            <a:rPr lang="fr-FR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GEPU  </a:t>
          </a:r>
          <a:endParaRPr lang="en-US" sz="2000" dirty="0"/>
        </a:p>
      </dgm:t>
    </dgm:pt>
    <dgm:pt modelId="{DF578799-35D6-4BE7-BDC2-47DCAADF98CE}" type="parTrans" cxnId="{6004829D-950F-421E-B298-28A1110DA0B6}">
      <dgm:prSet/>
      <dgm:spPr/>
      <dgm:t>
        <a:bodyPr/>
        <a:lstStyle/>
        <a:p>
          <a:endParaRPr lang="en-US"/>
        </a:p>
      </dgm:t>
    </dgm:pt>
    <dgm:pt modelId="{B047A2A7-A4BB-4DF0-9E76-192CFEA3528C}" type="sibTrans" cxnId="{6004829D-950F-421E-B298-28A1110DA0B6}">
      <dgm:prSet/>
      <dgm:spPr/>
      <dgm:t>
        <a:bodyPr/>
        <a:lstStyle/>
        <a:p>
          <a:endParaRPr lang="en-US"/>
        </a:p>
      </dgm:t>
    </dgm:pt>
    <dgm:pt modelId="{741A7517-0644-EA48-966D-FDEB742425C2}">
      <dgm:prSet custT="1"/>
      <dgm:spPr/>
      <dgm:t>
        <a:bodyPr/>
        <a:lstStyle/>
        <a:p>
          <a:pPr algn="ctr"/>
          <a:r>
            <a:rPr lang="fr-FR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HDJ IC </a:t>
          </a:r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(CH Tarbes et clinique) Evaluation médico sociale</a:t>
          </a:r>
        </a:p>
        <a:p>
          <a:pPr algn="ctr"/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Pluriprofessionnelle </a:t>
          </a:r>
        </a:p>
        <a:p>
          <a:pPr algn="ctr"/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Orientation Programme ETIC </a:t>
          </a:r>
        </a:p>
        <a:p>
          <a:pPr algn="ctr"/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Programme réadaptation cardiaque</a:t>
          </a:r>
        </a:p>
      </dgm:t>
    </dgm:pt>
    <dgm:pt modelId="{11F44BD5-4999-8645-B11D-A97006859C1B}" type="parTrans" cxnId="{6D5AD46C-EEC2-D540-8173-6CD7C350CA57}">
      <dgm:prSet/>
      <dgm:spPr/>
      <dgm:t>
        <a:bodyPr/>
        <a:lstStyle/>
        <a:p>
          <a:endParaRPr lang="fr-FR"/>
        </a:p>
      </dgm:t>
    </dgm:pt>
    <dgm:pt modelId="{63ED870F-8FFA-ED43-8AC8-5EE004D943E4}" type="sibTrans" cxnId="{6D5AD46C-EEC2-D540-8173-6CD7C350CA57}">
      <dgm:prSet/>
      <dgm:spPr/>
      <dgm:t>
        <a:bodyPr/>
        <a:lstStyle/>
        <a:p>
          <a:endParaRPr lang="fr-FR"/>
        </a:p>
      </dgm:t>
    </dgm:pt>
    <dgm:pt modelId="{6412EC89-C2F1-D547-97C0-B70C39B268A1}">
      <dgm:prSet custT="1"/>
      <dgm:spPr/>
      <dgm:t>
        <a:bodyPr/>
        <a:lstStyle/>
        <a:p>
          <a:pPr algn="l"/>
          <a:r>
            <a:rPr lang="fr-FR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Parcours de soins construit en pluriprofessionnalité</a:t>
          </a:r>
        </a:p>
        <a:p>
          <a:pPr algn="l"/>
          <a:r>
            <a:rPr lang="fr-FR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Prise en charge 12 mois</a:t>
          </a:r>
        </a:p>
        <a:p>
          <a:pPr algn="l"/>
          <a:r>
            <a:rPr lang="fr-FR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Entrée du parcours</a:t>
          </a:r>
        </a:p>
      </dgm:t>
    </dgm:pt>
    <dgm:pt modelId="{B3FBDB8B-EA4B-C146-9840-ABBC1E4D3C56}" type="parTrans" cxnId="{8F8B43EC-3E16-C141-91A8-52C118A1790B}">
      <dgm:prSet/>
      <dgm:spPr/>
      <dgm:t>
        <a:bodyPr/>
        <a:lstStyle/>
        <a:p>
          <a:endParaRPr lang="fr-FR"/>
        </a:p>
      </dgm:t>
    </dgm:pt>
    <dgm:pt modelId="{A6EDE65D-16EF-C640-8FA4-CC7C7DC3A168}" type="sibTrans" cxnId="{8F8B43EC-3E16-C141-91A8-52C118A1790B}">
      <dgm:prSet/>
      <dgm:spPr/>
      <dgm:t>
        <a:bodyPr/>
        <a:lstStyle/>
        <a:p>
          <a:endParaRPr lang="fr-FR"/>
        </a:p>
      </dgm:t>
    </dgm:pt>
    <dgm:pt modelId="{C20C0AB1-5C1B-6B43-9A00-85263814EBA1}">
      <dgm:prSet custT="1"/>
      <dgm:spPr/>
      <dgm:t>
        <a:bodyPr/>
        <a:lstStyle/>
        <a:p>
          <a:pPr algn="l"/>
          <a:r>
            <a:rPr lang="fr-FR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O</a:t>
          </a:r>
          <a:r>
            <a:rPr lang="fr-FR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utils                 </a:t>
          </a:r>
        </a:p>
        <a:p>
          <a:pPr algn="l"/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                     SPICO</a:t>
          </a:r>
        </a:p>
        <a:p>
          <a:pPr algn="l"/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                  PRADO IC </a:t>
          </a:r>
        </a:p>
        <a:p>
          <a:pPr algn="l"/>
          <a:r>
            <a: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             Télésurveillance  </a:t>
          </a:r>
        </a:p>
      </dgm:t>
    </dgm:pt>
    <dgm:pt modelId="{9C592D7A-29CA-2348-A3B1-C6CFC49BE3CA}" type="parTrans" cxnId="{CF913A38-4D1C-E242-84D2-964056E73F3C}">
      <dgm:prSet/>
      <dgm:spPr/>
      <dgm:t>
        <a:bodyPr/>
        <a:lstStyle/>
        <a:p>
          <a:endParaRPr lang="fr-FR"/>
        </a:p>
      </dgm:t>
    </dgm:pt>
    <dgm:pt modelId="{69A4DDA8-6061-5A4B-9385-E541C55B37BD}" type="sibTrans" cxnId="{CF913A38-4D1C-E242-84D2-964056E73F3C}">
      <dgm:prSet/>
      <dgm:spPr/>
      <dgm:t>
        <a:bodyPr/>
        <a:lstStyle/>
        <a:p>
          <a:endParaRPr lang="fr-FR"/>
        </a:p>
      </dgm:t>
    </dgm:pt>
    <dgm:pt modelId="{B44A4A43-D210-2B4E-A20B-6E14EFA3E2D6}" type="pres">
      <dgm:prSet presAssocID="{7CD60389-BD13-406D-9D4A-EF46E1DCBA0F}" presName="diagram" presStyleCnt="0">
        <dgm:presLayoutVars>
          <dgm:dir/>
          <dgm:resizeHandles val="exact"/>
        </dgm:presLayoutVars>
      </dgm:prSet>
      <dgm:spPr/>
    </dgm:pt>
    <dgm:pt modelId="{04A4ABDE-D257-034D-BB73-C3CAF20BCD9F}" type="pres">
      <dgm:prSet presAssocID="{6412EC89-C2F1-D547-97C0-B70C39B268A1}" presName="node" presStyleLbl="node1" presStyleIdx="0" presStyleCnt="4" custLinFactNeighborX="-10825" custLinFactNeighborY="-1630">
        <dgm:presLayoutVars>
          <dgm:bulletEnabled val="1"/>
        </dgm:presLayoutVars>
      </dgm:prSet>
      <dgm:spPr/>
    </dgm:pt>
    <dgm:pt modelId="{2A5F9B6C-BC78-2C47-BE99-A0099F4EE426}" type="pres">
      <dgm:prSet presAssocID="{A6EDE65D-16EF-C640-8FA4-CC7C7DC3A168}" presName="sibTrans" presStyleCnt="0"/>
      <dgm:spPr/>
    </dgm:pt>
    <dgm:pt modelId="{C8EF014D-547C-8B42-980A-8389EC72FA1C}" type="pres">
      <dgm:prSet presAssocID="{C20C0AB1-5C1B-6B43-9A00-85263814EBA1}" presName="node" presStyleLbl="node1" presStyleIdx="1" presStyleCnt="4" custLinFactNeighborX="32157" custLinFactNeighborY="-1553">
        <dgm:presLayoutVars>
          <dgm:bulletEnabled val="1"/>
        </dgm:presLayoutVars>
      </dgm:prSet>
      <dgm:spPr/>
    </dgm:pt>
    <dgm:pt modelId="{C731DCC5-8B6E-9540-ACBD-1CAD449617FF}" type="pres">
      <dgm:prSet presAssocID="{69A4DDA8-6061-5A4B-9385-E541C55B37BD}" presName="sibTrans" presStyleCnt="0"/>
      <dgm:spPr/>
    </dgm:pt>
    <dgm:pt modelId="{BA21936A-B30D-934E-98C4-64367F112AD4}" type="pres">
      <dgm:prSet presAssocID="{741A7517-0644-EA48-966D-FDEB742425C2}" presName="node" presStyleLbl="node1" presStyleIdx="2" presStyleCnt="4" custLinFactNeighborX="-10825" custLinFactNeighborY="1630">
        <dgm:presLayoutVars>
          <dgm:bulletEnabled val="1"/>
        </dgm:presLayoutVars>
      </dgm:prSet>
      <dgm:spPr/>
    </dgm:pt>
    <dgm:pt modelId="{2A0AA296-3C71-2B44-BA25-F81B2B68C3B4}" type="pres">
      <dgm:prSet presAssocID="{63ED870F-8FFA-ED43-8AC8-5EE004D943E4}" presName="sibTrans" presStyleCnt="0"/>
      <dgm:spPr/>
    </dgm:pt>
    <dgm:pt modelId="{B1B08C41-0B54-254F-BCFB-DFA697D3B9AC}" type="pres">
      <dgm:prSet presAssocID="{9A41CC06-9C31-4106-A1FA-C5937E2875CC}" presName="node" presStyleLbl="node1" presStyleIdx="3" presStyleCnt="4" custLinFactNeighborX="28913" custLinFactNeighborY="777">
        <dgm:presLayoutVars>
          <dgm:bulletEnabled val="1"/>
        </dgm:presLayoutVars>
      </dgm:prSet>
      <dgm:spPr/>
    </dgm:pt>
  </dgm:ptLst>
  <dgm:cxnLst>
    <dgm:cxn modelId="{6C3FBB07-440F-344D-9646-425B9BA939F9}" type="presOf" srcId="{7CD60389-BD13-406D-9D4A-EF46E1DCBA0F}" destId="{B44A4A43-D210-2B4E-A20B-6E14EFA3E2D6}" srcOrd="0" destOrd="0" presId="urn:microsoft.com/office/officeart/2005/8/layout/default"/>
    <dgm:cxn modelId="{11309434-C857-114F-87E1-B264062B5DD4}" type="presOf" srcId="{741A7517-0644-EA48-966D-FDEB742425C2}" destId="{BA21936A-B30D-934E-98C4-64367F112AD4}" srcOrd="0" destOrd="0" presId="urn:microsoft.com/office/officeart/2005/8/layout/default"/>
    <dgm:cxn modelId="{CF913A38-4D1C-E242-84D2-964056E73F3C}" srcId="{7CD60389-BD13-406D-9D4A-EF46E1DCBA0F}" destId="{C20C0AB1-5C1B-6B43-9A00-85263814EBA1}" srcOrd="1" destOrd="0" parTransId="{9C592D7A-29CA-2348-A3B1-C6CFC49BE3CA}" sibTransId="{69A4DDA8-6061-5A4B-9385-E541C55B37BD}"/>
    <dgm:cxn modelId="{6D5AD46C-EEC2-D540-8173-6CD7C350CA57}" srcId="{7CD60389-BD13-406D-9D4A-EF46E1DCBA0F}" destId="{741A7517-0644-EA48-966D-FDEB742425C2}" srcOrd="2" destOrd="0" parTransId="{11F44BD5-4999-8645-B11D-A97006859C1B}" sibTransId="{63ED870F-8FFA-ED43-8AC8-5EE004D943E4}"/>
    <dgm:cxn modelId="{3F88DD54-705E-FA45-8FEA-972969A4F5F7}" type="presOf" srcId="{C20C0AB1-5C1B-6B43-9A00-85263814EBA1}" destId="{C8EF014D-547C-8B42-980A-8389EC72FA1C}" srcOrd="0" destOrd="0" presId="urn:microsoft.com/office/officeart/2005/8/layout/default"/>
    <dgm:cxn modelId="{A3BD548F-97B3-0746-8ABB-D0AB2F4735CA}" type="presOf" srcId="{6412EC89-C2F1-D547-97C0-B70C39B268A1}" destId="{04A4ABDE-D257-034D-BB73-C3CAF20BCD9F}" srcOrd="0" destOrd="0" presId="urn:microsoft.com/office/officeart/2005/8/layout/default"/>
    <dgm:cxn modelId="{6004829D-950F-421E-B298-28A1110DA0B6}" srcId="{7CD60389-BD13-406D-9D4A-EF46E1DCBA0F}" destId="{9A41CC06-9C31-4106-A1FA-C5937E2875CC}" srcOrd="3" destOrd="0" parTransId="{DF578799-35D6-4BE7-BDC2-47DCAADF98CE}" sibTransId="{B047A2A7-A4BB-4DF0-9E76-192CFEA3528C}"/>
    <dgm:cxn modelId="{110F7FB9-DE3B-F44C-B7B3-3E664E6B471C}" type="presOf" srcId="{9A41CC06-9C31-4106-A1FA-C5937E2875CC}" destId="{B1B08C41-0B54-254F-BCFB-DFA697D3B9AC}" srcOrd="0" destOrd="0" presId="urn:microsoft.com/office/officeart/2005/8/layout/default"/>
    <dgm:cxn modelId="{8F8B43EC-3E16-C141-91A8-52C118A1790B}" srcId="{7CD60389-BD13-406D-9D4A-EF46E1DCBA0F}" destId="{6412EC89-C2F1-D547-97C0-B70C39B268A1}" srcOrd="0" destOrd="0" parTransId="{B3FBDB8B-EA4B-C146-9840-ABBC1E4D3C56}" sibTransId="{A6EDE65D-16EF-C640-8FA4-CC7C7DC3A168}"/>
    <dgm:cxn modelId="{9B72A6B1-D884-0040-BCC0-9C0755FFEDEF}" type="presParOf" srcId="{B44A4A43-D210-2B4E-A20B-6E14EFA3E2D6}" destId="{04A4ABDE-D257-034D-BB73-C3CAF20BCD9F}" srcOrd="0" destOrd="0" presId="urn:microsoft.com/office/officeart/2005/8/layout/default"/>
    <dgm:cxn modelId="{4F40B4F7-F003-5244-9157-F534FA965B50}" type="presParOf" srcId="{B44A4A43-D210-2B4E-A20B-6E14EFA3E2D6}" destId="{2A5F9B6C-BC78-2C47-BE99-A0099F4EE426}" srcOrd="1" destOrd="0" presId="urn:microsoft.com/office/officeart/2005/8/layout/default"/>
    <dgm:cxn modelId="{979A43BF-DC62-7241-9606-6B7CADA70077}" type="presParOf" srcId="{B44A4A43-D210-2B4E-A20B-6E14EFA3E2D6}" destId="{C8EF014D-547C-8B42-980A-8389EC72FA1C}" srcOrd="2" destOrd="0" presId="urn:microsoft.com/office/officeart/2005/8/layout/default"/>
    <dgm:cxn modelId="{515D4B9F-223E-674D-91F6-1317F8D66C01}" type="presParOf" srcId="{B44A4A43-D210-2B4E-A20B-6E14EFA3E2D6}" destId="{C731DCC5-8B6E-9540-ACBD-1CAD449617FF}" srcOrd="3" destOrd="0" presId="urn:microsoft.com/office/officeart/2005/8/layout/default"/>
    <dgm:cxn modelId="{D4E34D0E-F7BC-EB4B-A48E-00196EDC7A36}" type="presParOf" srcId="{B44A4A43-D210-2B4E-A20B-6E14EFA3E2D6}" destId="{BA21936A-B30D-934E-98C4-64367F112AD4}" srcOrd="4" destOrd="0" presId="urn:microsoft.com/office/officeart/2005/8/layout/default"/>
    <dgm:cxn modelId="{CE386396-0DDA-9A4E-B46F-7FED8F4720E8}" type="presParOf" srcId="{B44A4A43-D210-2B4E-A20B-6E14EFA3E2D6}" destId="{2A0AA296-3C71-2B44-BA25-F81B2B68C3B4}" srcOrd="5" destOrd="0" presId="urn:microsoft.com/office/officeart/2005/8/layout/default"/>
    <dgm:cxn modelId="{291B2D87-6080-F749-A773-9EE4A87746F7}" type="presParOf" srcId="{B44A4A43-D210-2B4E-A20B-6E14EFA3E2D6}" destId="{B1B08C41-0B54-254F-BCFB-DFA697D3B9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C9213-1A25-40FA-BF18-B2AB51C0533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4F5AFC-9064-44D7-ACA7-2460634EA7D1}">
      <dgm:prSet/>
      <dgm:spPr/>
      <dgm:t>
        <a:bodyPr/>
        <a:lstStyle/>
        <a:p>
          <a:r>
            <a:rPr lang="fr-FR"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SPICO discussions </a:t>
          </a:r>
          <a:r>
            <a:rPr lang="fr-FR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et </a:t>
          </a:r>
          <a:r>
            <a:rPr lang="fr-FR"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SPICO dossiers </a:t>
          </a:r>
        </a:p>
        <a:p>
          <a:r>
            <a:rPr lang="fr-FR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sécuriser les données de santé</a:t>
          </a:r>
        </a:p>
        <a:p>
          <a:r>
            <a:rPr lang="fr-FR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faciliter la coordination des parcours  entre professionnels</a:t>
          </a:r>
          <a:endParaRPr lang="en-US" b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1105545-3560-458F-BD26-9621B4D97066}" type="parTrans" cxnId="{8AC622AC-18B2-4263-9335-190A0161F66F}">
      <dgm:prSet/>
      <dgm:spPr/>
      <dgm:t>
        <a:bodyPr/>
        <a:lstStyle/>
        <a:p>
          <a:endParaRPr lang="en-US"/>
        </a:p>
      </dgm:t>
    </dgm:pt>
    <dgm:pt modelId="{2C881006-FAB8-48D6-8E7D-52C921AEC074}" type="sibTrans" cxnId="{8AC622AC-18B2-4263-9335-190A0161F66F}">
      <dgm:prSet/>
      <dgm:spPr/>
      <dgm:t>
        <a:bodyPr/>
        <a:lstStyle/>
        <a:p>
          <a:endParaRPr lang="en-US"/>
        </a:p>
      </dgm:t>
    </dgm:pt>
    <dgm:pt modelId="{089FAD28-C999-47A5-8D62-CD37028D7E62}">
      <dgm:prSet/>
      <dgm:spPr/>
      <dgm:t>
        <a:bodyPr/>
        <a:lstStyle/>
        <a:p>
          <a:r>
            <a:rPr lang="fr-FR"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INSCRIPTION</a:t>
          </a:r>
        </a:p>
        <a:p>
          <a:r>
            <a:rPr lang="fr-FR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hlinkClick xmlns:r="http://schemas.openxmlformats.org/officeDocument/2006/relationships" r:id="rId1"/>
            </a:rPr>
            <a:t>https://www.esante-occitanie.fr/</a:t>
          </a:r>
          <a:endParaRPr lang="fr-FR" b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  <a:p>
          <a:r>
            <a:rPr lang="fr-FR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Contact: Animateur territorial du 65  Mr DAKHIL </a:t>
          </a:r>
          <a:endParaRPr lang="en-US" b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75F199C3-FAFF-4D1F-AC04-8072AE21CF07}" type="parTrans" cxnId="{9198EE4E-FA65-4CA3-AB62-D33038352655}">
      <dgm:prSet/>
      <dgm:spPr/>
      <dgm:t>
        <a:bodyPr/>
        <a:lstStyle/>
        <a:p>
          <a:endParaRPr lang="en-US"/>
        </a:p>
      </dgm:t>
    </dgm:pt>
    <dgm:pt modelId="{305EC1F1-2CF6-4C4C-9C42-004A7C0A7E73}" type="sibTrans" cxnId="{9198EE4E-FA65-4CA3-AB62-D33038352655}">
      <dgm:prSet/>
      <dgm:spPr/>
      <dgm:t>
        <a:bodyPr/>
        <a:lstStyle/>
        <a:p>
          <a:endParaRPr lang="en-US"/>
        </a:p>
      </dgm:t>
    </dgm:pt>
    <dgm:pt modelId="{29CAAA60-9E11-FD4C-8E8A-EDDF1284C0AB}">
      <dgm:prSet/>
      <dgm:spPr/>
      <dgm:t>
        <a:bodyPr/>
        <a:lstStyle/>
        <a:p>
          <a:r>
            <a:rPr lang="fr-FR" b="1" i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Accès</a:t>
          </a:r>
          <a:r>
            <a:rPr lang="fr-FR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depuis votre poste de travail ou de votre smartphone </a:t>
          </a:r>
        </a:p>
        <a:p>
          <a:r>
            <a:rPr lang="fr-FR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Application mobile SPICO</a:t>
          </a:r>
          <a:endParaRPr lang="en-US" b="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A906A2C7-75E8-324A-A7EA-8E80B4EB2A49}" type="parTrans" cxnId="{DF788000-5C65-9742-BEF1-5F5E75133E47}">
      <dgm:prSet/>
      <dgm:spPr/>
      <dgm:t>
        <a:bodyPr/>
        <a:lstStyle/>
        <a:p>
          <a:endParaRPr lang="fr-FR"/>
        </a:p>
      </dgm:t>
    </dgm:pt>
    <dgm:pt modelId="{510F27AD-7162-114C-AE54-E318BF2C3219}" type="sibTrans" cxnId="{DF788000-5C65-9742-BEF1-5F5E75133E47}">
      <dgm:prSet/>
      <dgm:spPr/>
      <dgm:t>
        <a:bodyPr/>
        <a:lstStyle/>
        <a:p>
          <a:endParaRPr lang="fr-FR"/>
        </a:p>
      </dgm:t>
    </dgm:pt>
    <dgm:pt modelId="{80952855-34DC-C44A-93CF-78AEF32F1F69}" type="pres">
      <dgm:prSet presAssocID="{194C9213-1A25-40FA-BF18-B2AB51C05339}" presName="vert0" presStyleCnt="0">
        <dgm:presLayoutVars>
          <dgm:dir/>
          <dgm:animOne val="branch"/>
          <dgm:animLvl val="lvl"/>
        </dgm:presLayoutVars>
      </dgm:prSet>
      <dgm:spPr/>
    </dgm:pt>
    <dgm:pt modelId="{AB99773F-9DA4-CE47-A77C-ADA576AD8A96}" type="pres">
      <dgm:prSet presAssocID="{AE4F5AFC-9064-44D7-ACA7-2460634EA7D1}" presName="thickLine" presStyleLbl="alignNode1" presStyleIdx="0" presStyleCnt="3"/>
      <dgm:spPr/>
    </dgm:pt>
    <dgm:pt modelId="{71147917-AC24-394C-BFF4-779EAA9A195E}" type="pres">
      <dgm:prSet presAssocID="{AE4F5AFC-9064-44D7-ACA7-2460634EA7D1}" presName="horz1" presStyleCnt="0"/>
      <dgm:spPr/>
    </dgm:pt>
    <dgm:pt modelId="{F19F6EA3-90CC-E74B-A20A-A0FE4A77764E}" type="pres">
      <dgm:prSet presAssocID="{AE4F5AFC-9064-44D7-ACA7-2460634EA7D1}" presName="tx1" presStyleLbl="revTx" presStyleIdx="0" presStyleCnt="3"/>
      <dgm:spPr/>
    </dgm:pt>
    <dgm:pt modelId="{427DDF87-43D2-1C4C-A9AC-A8B5A6D24F51}" type="pres">
      <dgm:prSet presAssocID="{AE4F5AFC-9064-44D7-ACA7-2460634EA7D1}" presName="vert1" presStyleCnt="0"/>
      <dgm:spPr/>
    </dgm:pt>
    <dgm:pt modelId="{A8BC04E0-9C50-9F4D-A104-6861013CDA17}" type="pres">
      <dgm:prSet presAssocID="{29CAAA60-9E11-FD4C-8E8A-EDDF1284C0AB}" presName="thickLine" presStyleLbl="alignNode1" presStyleIdx="1" presStyleCnt="3"/>
      <dgm:spPr/>
    </dgm:pt>
    <dgm:pt modelId="{5AABFC3E-C033-0642-A7D6-D5D60101A8BF}" type="pres">
      <dgm:prSet presAssocID="{29CAAA60-9E11-FD4C-8E8A-EDDF1284C0AB}" presName="horz1" presStyleCnt="0"/>
      <dgm:spPr/>
    </dgm:pt>
    <dgm:pt modelId="{EA15CD48-4C23-D241-9C13-578B4118AD4A}" type="pres">
      <dgm:prSet presAssocID="{29CAAA60-9E11-FD4C-8E8A-EDDF1284C0AB}" presName="tx1" presStyleLbl="revTx" presStyleIdx="1" presStyleCnt="3"/>
      <dgm:spPr/>
    </dgm:pt>
    <dgm:pt modelId="{A28B061E-34DF-D245-9050-2E443E531CC1}" type="pres">
      <dgm:prSet presAssocID="{29CAAA60-9E11-FD4C-8E8A-EDDF1284C0AB}" presName="vert1" presStyleCnt="0"/>
      <dgm:spPr/>
    </dgm:pt>
    <dgm:pt modelId="{F430C4F9-20B7-8448-8B03-A6BD8C8DA7C7}" type="pres">
      <dgm:prSet presAssocID="{089FAD28-C999-47A5-8D62-CD37028D7E62}" presName="thickLine" presStyleLbl="alignNode1" presStyleIdx="2" presStyleCnt="3"/>
      <dgm:spPr/>
    </dgm:pt>
    <dgm:pt modelId="{626B7239-16D5-C34B-AB19-F4F2D5B3FDD1}" type="pres">
      <dgm:prSet presAssocID="{089FAD28-C999-47A5-8D62-CD37028D7E62}" presName="horz1" presStyleCnt="0"/>
      <dgm:spPr/>
    </dgm:pt>
    <dgm:pt modelId="{7661BC47-07B4-4143-8F08-72381AE4F672}" type="pres">
      <dgm:prSet presAssocID="{089FAD28-C999-47A5-8D62-CD37028D7E62}" presName="tx1" presStyleLbl="revTx" presStyleIdx="2" presStyleCnt="3"/>
      <dgm:spPr/>
    </dgm:pt>
    <dgm:pt modelId="{8F42468B-FD79-AA45-85DE-0C180A60D58E}" type="pres">
      <dgm:prSet presAssocID="{089FAD28-C999-47A5-8D62-CD37028D7E62}" presName="vert1" presStyleCnt="0"/>
      <dgm:spPr/>
    </dgm:pt>
  </dgm:ptLst>
  <dgm:cxnLst>
    <dgm:cxn modelId="{DF788000-5C65-9742-BEF1-5F5E75133E47}" srcId="{194C9213-1A25-40FA-BF18-B2AB51C05339}" destId="{29CAAA60-9E11-FD4C-8E8A-EDDF1284C0AB}" srcOrd="1" destOrd="0" parTransId="{A906A2C7-75E8-324A-A7EA-8E80B4EB2A49}" sibTransId="{510F27AD-7162-114C-AE54-E318BF2C3219}"/>
    <dgm:cxn modelId="{00E8FB0F-FAF9-D247-BC3C-F5F5193570BA}" type="presOf" srcId="{089FAD28-C999-47A5-8D62-CD37028D7E62}" destId="{7661BC47-07B4-4143-8F08-72381AE4F672}" srcOrd="0" destOrd="0" presId="urn:microsoft.com/office/officeart/2008/layout/LinedList"/>
    <dgm:cxn modelId="{9198EE4E-FA65-4CA3-AB62-D33038352655}" srcId="{194C9213-1A25-40FA-BF18-B2AB51C05339}" destId="{089FAD28-C999-47A5-8D62-CD37028D7E62}" srcOrd="2" destOrd="0" parTransId="{75F199C3-FAFF-4D1F-AC04-8072AE21CF07}" sibTransId="{305EC1F1-2CF6-4C4C-9C42-004A7C0A7E73}"/>
    <dgm:cxn modelId="{8AC622AC-18B2-4263-9335-190A0161F66F}" srcId="{194C9213-1A25-40FA-BF18-B2AB51C05339}" destId="{AE4F5AFC-9064-44D7-ACA7-2460634EA7D1}" srcOrd="0" destOrd="0" parTransId="{01105545-3560-458F-BD26-9621B4D97066}" sibTransId="{2C881006-FAB8-48D6-8E7D-52C921AEC074}"/>
    <dgm:cxn modelId="{7B9BBBD1-5257-BF4D-B7AE-F6DA1BD04138}" type="presOf" srcId="{194C9213-1A25-40FA-BF18-B2AB51C05339}" destId="{80952855-34DC-C44A-93CF-78AEF32F1F69}" srcOrd="0" destOrd="0" presId="urn:microsoft.com/office/officeart/2008/layout/LinedList"/>
    <dgm:cxn modelId="{98F0E1D2-CD21-4445-AFC5-1AE7E3EF6ECC}" type="presOf" srcId="{29CAAA60-9E11-FD4C-8E8A-EDDF1284C0AB}" destId="{EA15CD48-4C23-D241-9C13-578B4118AD4A}" srcOrd="0" destOrd="0" presId="urn:microsoft.com/office/officeart/2008/layout/LinedList"/>
    <dgm:cxn modelId="{D3BB0FE0-AF7D-674B-B34D-64DE93446386}" type="presOf" srcId="{AE4F5AFC-9064-44D7-ACA7-2460634EA7D1}" destId="{F19F6EA3-90CC-E74B-A20A-A0FE4A77764E}" srcOrd="0" destOrd="0" presId="urn:microsoft.com/office/officeart/2008/layout/LinedList"/>
    <dgm:cxn modelId="{B9834EA9-DF2E-5346-B0EF-F7C3CB0774C2}" type="presParOf" srcId="{80952855-34DC-C44A-93CF-78AEF32F1F69}" destId="{AB99773F-9DA4-CE47-A77C-ADA576AD8A96}" srcOrd="0" destOrd="0" presId="urn:microsoft.com/office/officeart/2008/layout/LinedList"/>
    <dgm:cxn modelId="{121A7E1A-2C44-F447-9006-EB5F0EEE5D7C}" type="presParOf" srcId="{80952855-34DC-C44A-93CF-78AEF32F1F69}" destId="{71147917-AC24-394C-BFF4-779EAA9A195E}" srcOrd="1" destOrd="0" presId="urn:microsoft.com/office/officeart/2008/layout/LinedList"/>
    <dgm:cxn modelId="{5FB67322-87DA-494D-A1EB-D0F33FD837F4}" type="presParOf" srcId="{71147917-AC24-394C-BFF4-779EAA9A195E}" destId="{F19F6EA3-90CC-E74B-A20A-A0FE4A77764E}" srcOrd="0" destOrd="0" presId="urn:microsoft.com/office/officeart/2008/layout/LinedList"/>
    <dgm:cxn modelId="{0A8E5302-F280-0C41-BF98-615E77BBC6C5}" type="presParOf" srcId="{71147917-AC24-394C-BFF4-779EAA9A195E}" destId="{427DDF87-43D2-1C4C-A9AC-A8B5A6D24F51}" srcOrd="1" destOrd="0" presId="urn:microsoft.com/office/officeart/2008/layout/LinedList"/>
    <dgm:cxn modelId="{F5CAC55A-3F86-2746-A12C-1E0A141919E8}" type="presParOf" srcId="{80952855-34DC-C44A-93CF-78AEF32F1F69}" destId="{A8BC04E0-9C50-9F4D-A104-6861013CDA17}" srcOrd="2" destOrd="0" presId="urn:microsoft.com/office/officeart/2008/layout/LinedList"/>
    <dgm:cxn modelId="{9AF39B9D-764E-AC41-8C03-B119E51E065F}" type="presParOf" srcId="{80952855-34DC-C44A-93CF-78AEF32F1F69}" destId="{5AABFC3E-C033-0642-A7D6-D5D60101A8BF}" srcOrd="3" destOrd="0" presId="urn:microsoft.com/office/officeart/2008/layout/LinedList"/>
    <dgm:cxn modelId="{06A08071-30D9-F542-818A-5B5EB5DD1286}" type="presParOf" srcId="{5AABFC3E-C033-0642-A7D6-D5D60101A8BF}" destId="{EA15CD48-4C23-D241-9C13-578B4118AD4A}" srcOrd="0" destOrd="0" presId="urn:microsoft.com/office/officeart/2008/layout/LinedList"/>
    <dgm:cxn modelId="{0AC3BBCD-FB5A-9045-8100-EAA97A65D788}" type="presParOf" srcId="{5AABFC3E-C033-0642-A7D6-D5D60101A8BF}" destId="{A28B061E-34DF-D245-9050-2E443E531CC1}" srcOrd="1" destOrd="0" presId="urn:microsoft.com/office/officeart/2008/layout/LinedList"/>
    <dgm:cxn modelId="{27743222-97DF-D948-90FA-1D18169731F3}" type="presParOf" srcId="{80952855-34DC-C44A-93CF-78AEF32F1F69}" destId="{F430C4F9-20B7-8448-8B03-A6BD8C8DA7C7}" srcOrd="4" destOrd="0" presId="urn:microsoft.com/office/officeart/2008/layout/LinedList"/>
    <dgm:cxn modelId="{C2F0DE09-8078-4748-B86E-743D4ECF9A42}" type="presParOf" srcId="{80952855-34DC-C44A-93CF-78AEF32F1F69}" destId="{626B7239-16D5-C34B-AB19-F4F2D5B3FDD1}" srcOrd="5" destOrd="0" presId="urn:microsoft.com/office/officeart/2008/layout/LinedList"/>
    <dgm:cxn modelId="{D40CA427-1FE4-DE4C-8BA5-2ED11B414035}" type="presParOf" srcId="{626B7239-16D5-C34B-AB19-F4F2D5B3FDD1}" destId="{7661BC47-07B4-4143-8F08-72381AE4F672}" srcOrd="0" destOrd="0" presId="urn:microsoft.com/office/officeart/2008/layout/LinedList"/>
    <dgm:cxn modelId="{7EA0F0A7-3C61-6A48-B3AF-99DCC9718A10}" type="presParOf" srcId="{626B7239-16D5-C34B-AB19-F4F2D5B3FDD1}" destId="{8F42468B-FD79-AA45-85DE-0C180A60D5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62430-DB14-E34F-8F73-4D4B8705B0D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4449D-889D-B842-BA18-8B4AF0E4B30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Améliorer le parcours de soins du patient porteur d’une insuffisance cardiaque</a:t>
          </a:r>
          <a:endParaRPr lang="en-US" sz="2800" b="1" kern="1200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0"/>
        <a:ext cx="10515600" cy="1087834"/>
      </dsp:txXfrm>
    </dsp:sp>
    <dsp:sp modelId="{3B22B54B-3ACC-2F4B-A273-7ED244FB3EC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5681-D107-1A4E-85AB-014DE9BB3A2E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Faciliter la coordination des soins sur l’IC sur le bassin de la CPTS Tarbes-Adour</a:t>
          </a:r>
          <a:endParaRPr lang="en-US" sz="2800" b="1" kern="1200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1087834"/>
        <a:ext cx="10515600" cy="1087834"/>
      </dsp:txXfrm>
    </dsp:sp>
    <dsp:sp modelId="{3CD6310B-B4F6-4546-9545-7C53B6CE06F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18B85-7DE6-C244-A186-A01B3A0A2ED0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Réduire le risque de ré-hospitalisation</a:t>
          </a:r>
          <a:endParaRPr lang="en-US" sz="2800" b="1" kern="1200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2175669"/>
        <a:ext cx="10515600" cy="1087834"/>
      </dsp:txXfrm>
    </dsp:sp>
    <dsp:sp modelId="{BA8762F0-B6DB-EE40-9EEA-510236336B27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BD867-0368-684D-B66D-3C23880C197D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Améliorer la qualité de vie des patients et de leurs aidants</a:t>
          </a:r>
          <a:endParaRPr lang="en-US" sz="2800" b="1" kern="1200" dirty="0">
            <a:solidFill>
              <a:schemeClr val="tx1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4ABDE-D257-034D-BB73-C3CAF20BCD9F}">
      <dsp:nvSpPr>
        <dsp:cNvPr id="0" name=""/>
        <dsp:cNvSpPr/>
      </dsp:nvSpPr>
      <dsp:spPr>
        <a:xfrm>
          <a:off x="766894" y="0"/>
          <a:ext cx="4171969" cy="25031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Parcours de soins construit en pluriprofessionnalité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Prise en charge 12 mois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Entrée du parcours</a:t>
          </a:r>
        </a:p>
      </dsp:txBody>
      <dsp:txXfrm>
        <a:off x="766894" y="0"/>
        <a:ext cx="4171969" cy="2503181"/>
      </dsp:txXfrm>
    </dsp:sp>
    <dsp:sp modelId="{C8EF014D-547C-8B42-980A-8389EC72FA1C}">
      <dsp:nvSpPr>
        <dsp:cNvPr id="0" name=""/>
        <dsp:cNvSpPr/>
      </dsp:nvSpPr>
      <dsp:spPr>
        <a:xfrm>
          <a:off x="7026187" y="0"/>
          <a:ext cx="4171969" cy="2503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O</a:t>
          </a:r>
          <a:r>
            <a:rPr lang="fr-FR" sz="20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utils             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                     SPICO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                  PRADO IC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             Télésurveillance  </a:t>
          </a:r>
        </a:p>
      </dsp:txBody>
      <dsp:txXfrm>
        <a:off x="7026187" y="0"/>
        <a:ext cx="4171969" cy="2503181"/>
      </dsp:txXfrm>
    </dsp:sp>
    <dsp:sp modelId="{BA21936A-B30D-934E-98C4-64367F112AD4}">
      <dsp:nvSpPr>
        <dsp:cNvPr id="0" name=""/>
        <dsp:cNvSpPr/>
      </dsp:nvSpPr>
      <dsp:spPr>
        <a:xfrm>
          <a:off x="766894" y="2924142"/>
          <a:ext cx="4171969" cy="25031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HDJ IC </a:t>
          </a: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(CH Tarbes et clinique) Evaluation médico sociale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Pluriprofessionnelle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Orientation Programme ETIC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Programme réadaptation cardiaque</a:t>
          </a:r>
        </a:p>
      </dsp:txBody>
      <dsp:txXfrm>
        <a:off x="766894" y="2924142"/>
        <a:ext cx="4171969" cy="2503181"/>
      </dsp:txXfrm>
    </dsp:sp>
    <dsp:sp modelId="{B1B08C41-0B54-254F-BCFB-DFA697D3B9AC}">
      <dsp:nvSpPr>
        <dsp:cNvPr id="0" name=""/>
        <dsp:cNvSpPr/>
      </dsp:nvSpPr>
      <dsp:spPr>
        <a:xfrm>
          <a:off x="7013918" y="2924142"/>
          <a:ext cx="4171969" cy="2503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FORMATION DES SOIGNANTS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GEPU  </a:t>
          </a:r>
          <a:endParaRPr lang="en-US" sz="2000" kern="1200" dirty="0"/>
        </a:p>
      </dsp:txBody>
      <dsp:txXfrm>
        <a:off x="7013918" y="2924142"/>
        <a:ext cx="4171969" cy="2503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9773F-9DA4-CE47-A77C-ADA576AD8A96}">
      <dsp:nvSpPr>
        <dsp:cNvPr id="0" name=""/>
        <dsp:cNvSpPr/>
      </dsp:nvSpPr>
      <dsp:spPr>
        <a:xfrm>
          <a:off x="0" y="2687"/>
          <a:ext cx="525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F6EA3-90CC-E74B-A20A-A0FE4A77764E}">
      <dsp:nvSpPr>
        <dsp:cNvPr id="0" name=""/>
        <dsp:cNvSpPr/>
      </dsp:nvSpPr>
      <dsp:spPr>
        <a:xfrm>
          <a:off x="0" y="2687"/>
          <a:ext cx="525780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SPICO discussions </a:t>
          </a:r>
          <a:r>
            <a:rPr lang="fr-FR" sz="2200" b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et </a:t>
          </a:r>
          <a:r>
            <a:rPr lang="fr-FR" sz="2200" b="1" kern="1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SPICO dossiers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i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sécuriser les données de santé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i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faciliter la coordination des parcours  entre professionnels</a:t>
          </a:r>
          <a:endParaRPr lang="en-US" sz="2200" b="0" kern="120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2687"/>
        <a:ext cx="5257800" cy="1833104"/>
      </dsp:txXfrm>
    </dsp:sp>
    <dsp:sp modelId="{A8BC04E0-9C50-9F4D-A104-6861013CDA17}">
      <dsp:nvSpPr>
        <dsp:cNvPr id="0" name=""/>
        <dsp:cNvSpPr/>
      </dsp:nvSpPr>
      <dsp:spPr>
        <a:xfrm>
          <a:off x="0" y="1835791"/>
          <a:ext cx="52578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5CD48-4C23-D241-9C13-578B4118AD4A}">
      <dsp:nvSpPr>
        <dsp:cNvPr id="0" name=""/>
        <dsp:cNvSpPr/>
      </dsp:nvSpPr>
      <dsp:spPr>
        <a:xfrm>
          <a:off x="0" y="1835791"/>
          <a:ext cx="525780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Accès</a:t>
          </a:r>
          <a:r>
            <a:rPr lang="fr-FR" sz="2200" b="0" i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  depuis votre poste de travail ou de votre smartphone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i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Application mobile SPICO</a:t>
          </a:r>
          <a:endParaRPr lang="en-US" sz="2200" b="0" kern="120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1835791"/>
        <a:ext cx="5257800" cy="1833104"/>
      </dsp:txXfrm>
    </dsp:sp>
    <dsp:sp modelId="{F430C4F9-20B7-8448-8B03-A6BD8C8DA7C7}">
      <dsp:nvSpPr>
        <dsp:cNvPr id="0" name=""/>
        <dsp:cNvSpPr/>
      </dsp:nvSpPr>
      <dsp:spPr>
        <a:xfrm>
          <a:off x="0" y="3668896"/>
          <a:ext cx="52578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1BC47-07B4-4143-8F08-72381AE4F672}">
      <dsp:nvSpPr>
        <dsp:cNvPr id="0" name=""/>
        <dsp:cNvSpPr/>
      </dsp:nvSpPr>
      <dsp:spPr>
        <a:xfrm>
          <a:off x="0" y="3668896"/>
          <a:ext cx="525780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INSCRIPTION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hlinkClick xmlns:r="http://schemas.openxmlformats.org/officeDocument/2006/relationships" r:id="rId1"/>
            </a:rPr>
            <a:t>https://www.esante-occitanie.fr/</a:t>
          </a:r>
          <a:endParaRPr lang="fr-FR" sz="2200" b="0" kern="120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Contact: Animateur territorial du 65  Mr DAKHIL </a:t>
          </a:r>
          <a:endParaRPr lang="en-US" sz="2200" b="0" kern="1200" dirty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sp:txBody>
      <dsp:txXfrm>
        <a:off x="0" y="3668896"/>
        <a:ext cx="5257800" cy="183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8E3D-4953-9748-A79A-98C3281D7D3C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CCEAA-8720-4147-94F8-89ED05DA0A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0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99E0B-2DE6-5647-B34F-E72C500028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3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565d7c64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565d7c64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5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99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8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2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78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9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63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CD85-06FF-5F44-97E4-147EF5608A6E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3303-6FCA-FA46-B90E-E098CA282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5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extérieur, neige, ciel, montagne&#10;&#10;Description générée automatiquement">
            <a:extLst>
              <a:ext uri="{FF2B5EF4-FFF2-40B4-BE49-F238E27FC236}">
                <a16:creationId xmlns:a16="http://schemas.microsoft.com/office/drawing/2014/main" id="{3F5E8C73-B6D3-B4E4-5129-7057EFD6A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2" b="23146"/>
          <a:stretch/>
        </p:blipFill>
        <p:spPr>
          <a:xfrm>
            <a:off x="4264152" y="0"/>
            <a:ext cx="7924800" cy="33832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9752D6-8007-EBFC-081E-82DB63CC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077" y="862789"/>
            <a:ext cx="10339158" cy="3877197"/>
          </a:xfrm>
        </p:spPr>
        <p:txBody>
          <a:bodyPr>
            <a:normAutofit/>
          </a:bodyPr>
          <a:lstStyle/>
          <a:p>
            <a:pPr algn="l"/>
            <a:r>
              <a:rPr lang="fr-FR" sz="48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 Neue" panose="02000503000000020004" pitchFamily="2" charset="0"/>
                <a:cs typeface="Calibri" panose="020F0502020204030204" pitchFamily="34" charset="0"/>
              </a:rPr>
              <a:t>PIC 65</a:t>
            </a:r>
            <a:br>
              <a:rPr lang="fr-FR" sz="48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 Neue" panose="02000503000000020004" pitchFamily="2" charset="0"/>
                <a:cs typeface="Calibri" panose="020F0502020204030204" pitchFamily="34" charset="0"/>
              </a:rPr>
            </a:br>
            <a:br>
              <a:rPr lang="fr-FR" sz="48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fr-FR" sz="48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 Neue" panose="02000503000000020004" pitchFamily="2" charset="0"/>
                <a:cs typeface="Calibri" panose="020F0502020204030204" pitchFamily="34" charset="0"/>
              </a:rPr>
              <a:t>Parcours Insuffisance Cardiaque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E3EB34F-E635-94B4-9CDE-7E57BE05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7" y="4865298"/>
            <a:ext cx="364572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F533E-042C-2412-92BB-B76358D5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 65 - Objectifs</a:t>
            </a:r>
            <a:endParaRPr lang="fr-FR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8F0A92EA-1F96-A2E8-F8DC-A7CD957E0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0176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4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D62430-DB14-E34F-8F73-4D4B8705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4449D-889D-B842-BA18-8B4AF0E4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2B54B-3ACC-2F4B-A273-7ED244FB3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B25681-D107-1A4E-85AB-014DE9BB3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D6310B-B4F6-4546-9545-7C53B6CE0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18B85-7DE6-C244-A186-A01B3A0A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762F0-B6DB-EE40-9EEA-51023633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BD867-0368-684D-B66D-3C23880C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C6D20-67BA-5F46-A347-A8645C9E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094514" cy="68103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POINTS CLÉS DU PIC 65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1B993245-8F94-1BBA-392C-8EBDE0FDB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557381"/>
              </p:ext>
            </p:extLst>
          </p:nvPr>
        </p:nvGraphicFramePr>
        <p:xfrm>
          <a:off x="155642" y="1162594"/>
          <a:ext cx="11198157" cy="542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6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A4ABDE-D257-034D-BB73-C3CAF20B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EF014D-547C-8B42-980A-8389EC72F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21936A-B30D-934E-98C4-64367F11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B08C41-0B54-254F-BCFB-DFA697D3B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866318" y="225463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Parcours PIC 65</a:t>
            </a:r>
            <a:endParaRPr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78" name="Google Shape;278;p18"/>
          <p:cNvGrpSpPr/>
          <p:nvPr/>
        </p:nvGrpSpPr>
        <p:grpSpPr>
          <a:xfrm>
            <a:off x="300792" y="1186230"/>
            <a:ext cx="1942890" cy="3157594"/>
            <a:chOff x="1036084" y="676244"/>
            <a:chExt cx="1457168" cy="2368217"/>
          </a:xfrm>
        </p:grpSpPr>
        <p:sp>
          <p:nvSpPr>
            <p:cNvPr id="279" name="Google Shape;279;p18"/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1742447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036275" y="677165"/>
              <a:ext cx="1412709" cy="1431528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16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endParaRPr sz="16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036084" y="676244"/>
              <a:ext cx="1412709" cy="4447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Préparation de la sortie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449454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1045252" y="1123872"/>
              <a:ext cx="1448000" cy="10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Orientation PRADO IC HDJ -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Télésurveillance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par Cardiologue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SPICO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7" name="Google Shape;287;p18"/>
          <p:cNvGrpSpPr/>
          <p:nvPr/>
        </p:nvGrpSpPr>
        <p:grpSpPr>
          <a:xfrm>
            <a:off x="3181893" y="1007069"/>
            <a:ext cx="2165718" cy="3336753"/>
            <a:chOff x="3196912" y="541896"/>
            <a:chExt cx="1624289" cy="2502565"/>
          </a:xfrm>
        </p:grpSpPr>
        <p:sp>
          <p:nvSpPr>
            <p:cNvPr id="288" name="Google Shape;288;p18"/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3291048" y="541896"/>
              <a:ext cx="1412334" cy="1566798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3196912" y="1151922"/>
              <a:ext cx="1624289" cy="840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Evaluation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médico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sociale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Orientation </a:t>
              </a:r>
            </a:p>
            <a:p>
              <a:pPr lvl="1"/>
              <a:r>
                <a:rPr lang="en" sz="1050" i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Programme ETP</a:t>
              </a:r>
            </a:p>
            <a:p>
              <a:pPr lvl="1"/>
              <a:r>
                <a:rPr lang="en" sz="1050" i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Programme réadaptation cardiaque</a:t>
              </a:r>
            </a:p>
            <a:p>
              <a:pPr algn="ctr"/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3292064" y="566336"/>
              <a:ext cx="1412334" cy="469317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HDJ IC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7" name="Google Shape;297;p18"/>
          <p:cNvGrpSpPr/>
          <p:nvPr/>
        </p:nvGrpSpPr>
        <p:grpSpPr>
          <a:xfrm>
            <a:off x="6313273" y="1779208"/>
            <a:ext cx="1883612" cy="2564615"/>
            <a:chOff x="5545445" y="1121000"/>
            <a:chExt cx="1412709" cy="1923461"/>
          </a:xfrm>
        </p:grpSpPr>
        <p:sp>
          <p:nvSpPr>
            <p:cNvPr id="298" name="Google Shape;298;p18"/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545445" y="1121000"/>
              <a:ext cx="1412709" cy="68942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Consultation Cardiologue 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264279" y="2693769"/>
              <a:ext cx="12318" cy="12318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10"/>
                    <a:pt x="96" y="394"/>
                    <a:pt x="203" y="394"/>
                  </a:cubicBezTo>
                  <a:cubicBezTo>
                    <a:pt x="310" y="394"/>
                    <a:pt x="393" y="310"/>
                    <a:pt x="393" y="203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0" name="Google Shape;310;p18"/>
          <p:cNvGrpSpPr/>
          <p:nvPr/>
        </p:nvGrpSpPr>
        <p:grpSpPr>
          <a:xfrm>
            <a:off x="1633245" y="3562574"/>
            <a:ext cx="2178626" cy="2712067"/>
            <a:chOff x="2035424" y="2458524"/>
            <a:chExt cx="1633970" cy="2034050"/>
          </a:xfrm>
        </p:grpSpPr>
        <p:sp>
          <p:nvSpPr>
            <p:cNvPr id="311" name="Google Shape;311;p18"/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287002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163474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2035424" y="3957674"/>
              <a:ext cx="1633970" cy="534900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Consultation MT PRADO IC</a:t>
              </a: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2254850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IDEL Passage hebdo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4810341" y="3562574"/>
            <a:ext cx="1883612" cy="2572089"/>
            <a:chOff x="4418246" y="2458524"/>
            <a:chExt cx="1412709" cy="1929067"/>
          </a:xfrm>
        </p:grpSpPr>
        <p:sp>
          <p:nvSpPr>
            <p:cNvPr id="326" name="Google Shape;326;p18"/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4418246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4418246" y="3686600"/>
              <a:ext cx="1412709" cy="700991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Consultation MT / Prado IC</a:t>
              </a: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5" name="Google Shape;335;p18"/>
            <p:cNvSpPr txBox="1"/>
            <p:nvPr/>
          </p:nvSpPr>
          <p:spPr>
            <a:xfrm>
              <a:off x="451148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6" name="Google Shape;336;p18"/>
          <p:cNvGrpSpPr/>
          <p:nvPr/>
        </p:nvGrpSpPr>
        <p:grpSpPr>
          <a:xfrm>
            <a:off x="7813742" y="3562574"/>
            <a:ext cx="1976085" cy="2572088"/>
            <a:chOff x="6670798" y="2458524"/>
            <a:chExt cx="1482064" cy="1929066"/>
          </a:xfrm>
        </p:grpSpPr>
        <p:sp>
          <p:nvSpPr>
            <p:cNvPr id="337" name="Google Shape;337;p18"/>
            <p:cNvSpPr/>
            <p:nvPr/>
          </p:nvSpPr>
          <p:spPr>
            <a:xfrm>
              <a:off x="75731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098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6772038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737919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1" y="1"/>
                  </a:moveTo>
                  <a:lnTo>
                    <a:pt x="1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6670799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600" y="0"/>
                  </a:moveTo>
                  <a:cubicBezTo>
                    <a:pt x="21387" y="0"/>
                    <a:pt x="20175" y="464"/>
                    <a:pt x="19252" y="1393"/>
                  </a:cubicBezTo>
                  <a:lnTo>
                    <a:pt x="18264" y="2381"/>
                  </a:lnTo>
                  <a:cubicBezTo>
                    <a:pt x="18217" y="2429"/>
                    <a:pt x="18181" y="2477"/>
                    <a:pt x="18145" y="2524"/>
                  </a:cubicBezTo>
                  <a:lnTo>
                    <a:pt x="7406" y="2524"/>
                  </a:lnTo>
                  <a:cubicBezTo>
                    <a:pt x="3322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7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0" y="2524"/>
                  </a:cubicBezTo>
                  <a:lnTo>
                    <a:pt x="27063" y="2524"/>
                  </a:lnTo>
                  <a:cubicBezTo>
                    <a:pt x="27027" y="2477"/>
                    <a:pt x="26991" y="2429"/>
                    <a:pt x="26944" y="2381"/>
                  </a:cubicBezTo>
                  <a:lnTo>
                    <a:pt x="25956" y="1393"/>
                  </a:lnTo>
                  <a:cubicBezTo>
                    <a:pt x="25027" y="464"/>
                    <a:pt x="23812" y="0"/>
                    <a:pt x="2260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6670798" y="3686599"/>
              <a:ext cx="1482064" cy="700991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86" y="10764"/>
                    <a:pt x="2857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Consultation  </a:t>
              </a:r>
              <a:r>
                <a:rPr lang="en" sz="2000" dirty="0" err="1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Cardiologue</a:t>
              </a:r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/IPA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7086229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1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7161048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8" y="0"/>
                  </a:moveTo>
                  <a:cubicBezTo>
                    <a:pt x="3120" y="0"/>
                    <a:pt x="1" y="3120"/>
                    <a:pt x="1" y="6977"/>
                  </a:cubicBezTo>
                  <a:cubicBezTo>
                    <a:pt x="1" y="10823"/>
                    <a:pt x="3120" y="13954"/>
                    <a:pt x="6978" y="13954"/>
                  </a:cubicBezTo>
                  <a:cubicBezTo>
                    <a:pt x="10823" y="13954"/>
                    <a:pt x="13955" y="10823"/>
                    <a:pt x="13955" y="6977"/>
                  </a:cubicBezTo>
                  <a:cubicBezTo>
                    <a:pt x="13955" y="3120"/>
                    <a:pt x="10823" y="0"/>
                    <a:pt x="6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" name="Google Shape;287;p18">
            <a:extLst>
              <a:ext uri="{FF2B5EF4-FFF2-40B4-BE49-F238E27FC236}">
                <a16:creationId xmlns:a16="http://schemas.microsoft.com/office/drawing/2014/main" id="{63C9BBDF-7169-7815-8DAC-E23FE75C2426}"/>
              </a:ext>
            </a:extLst>
          </p:cNvPr>
          <p:cNvGrpSpPr/>
          <p:nvPr/>
        </p:nvGrpSpPr>
        <p:grpSpPr>
          <a:xfrm>
            <a:off x="9475413" y="1100837"/>
            <a:ext cx="1884465" cy="3242983"/>
            <a:chOff x="3290033" y="612224"/>
            <a:chExt cx="1413349" cy="2432237"/>
          </a:xfrm>
        </p:grpSpPr>
        <p:sp>
          <p:nvSpPr>
            <p:cNvPr id="3" name="Google Shape;288;p18">
              <a:extLst>
                <a:ext uri="{FF2B5EF4-FFF2-40B4-BE49-F238E27FC236}">
                  <a16:creationId xmlns:a16="http://schemas.microsoft.com/office/drawing/2014/main" id="{3B3A1269-02F6-20A7-79B7-A7C7A5A251B1}"/>
                </a:ext>
              </a:extLst>
            </p:cNvPr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" name="Google Shape;289;p18">
              <a:extLst>
                <a:ext uri="{FF2B5EF4-FFF2-40B4-BE49-F238E27FC236}">
                  <a16:creationId xmlns:a16="http://schemas.microsoft.com/office/drawing/2014/main" id="{5F5A3BD7-5673-3C8C-0BC9-C176E7E898FC}"/>
                </a:ext>
              </a:extLst>
            </p:cNvPr>
            <p:cNvSpPr/>
            <p:nvPr/>
          </p:nvSpPr>
          <p:spPr>
            <a:xfrm>
              <a:off x="3291048" y="612235"/>
              <a:ext cx="1412334" cy="1496458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290;p18">
              <a:extLst>
                <a:ext uri="{FF2B5EF4-FFF2-40B4-BE49-F238E27FC236}">
                  <a16:creationId xmlns:a16="http://schemas.microsoft.com/office/drawing/2014/main" id="{1C4BB7CF-182B-C3A7-9181-ABBBFA030446}"/>
                </a:ext>
              </a:extLst>
            </p:cNvPr>
            <p:cNvSpPr txBox="1"/>
            <p:nvPr/>
          </p:nvSpPr>
          <p:spPr>
            <a:xfrm>
              <a:off x="3290033" y="1378857"/>
              <a:ext cx="1412334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Organisation de la suite de la prise en charge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291;p18">
              <a:extLst>
                <a:ext uri="{FF2B5EF4-FFF2-40B4-BE49-F238E27FC236}">
                  <a16:creationId xmlns:a16="http://schemas.microsoft.com/office/drawing/2014/main" id="{FBA11D7E-7AA6-E92B-636A-EE82C9F3590B}"/>
                </a:ext>
              </a:extLst>
            </p:cNvPr>
            <p:cNvSpPr/>
            <p:nvPr/>
          </p:nvSpPr>
          <p:spPr>
            <a:xfrm>
              <a:off x="3290033" y="612224"/>
              <a:ext cx="1412334" cy="729032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fr-FR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Consultation de clôture avec cardiologue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293;p18">
              <a:extLst>
                <a:ext uri="{FF2B5EF4-FFF2-40B4-BE49-F238E27FC236}">
                  <a16:creationId xmlns:a16="http://schemas.microsoft.com/office/drawing/2014/main" id="{7699718C-C38D-94D7-805C-A9F2814DB1A9}"/>
                </a:ext>
              </a:extLst>
            </p:cNvPr>
            <p:cNvSpPr/>
            <p:nvPr/>
          </p:nvSpPr>
          <p:spPr>
            <a:xfrm>
              <a:off x="3385213" y="2639055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294;p18">
              <a:extLst>
                <a:ext uri="{FF2B5EF4-FFF2-40B4-BE49-F238E27FC236}">
                  <a16:creationId xmlns:a16="http://schemas.microsoft.com/office/drawing/2014/main" id="{B3C583CD-CFF8-B8C4-8CC9-D15F171B7502}"/>
                </a:ext>
              </a:extLst>
            </p:cNvPr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295;p18">
              <a:extLst>
                <a:ext uri="{FF2B5EF4-FFF2-40B4-BE49-F238E27FC236}">
                  <a16:creationId xmlns:a16="http://schemas.microsoft.com/office/drawing/2014/main" id="{10459A19-A187-5F23-1142-1AE2B641501E}"/>
                </a:ext>
              </a:extLst>
            </p:cNvPr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3994CC2D-6B53-CA88-BFD6-13E3774425A8}"/>
              </a:ext>
            </a:extLst>
          </p:cNvPr>
          <p:cNvSpPr txBox="1"/>
          <p:nvPr/>
        </p:nvSpPr>
        <p:spPr>
          <a:xfrm>
            <a:off x="994883" y="3768301"/>
            <a:ext cx="56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ongenial Black" panose="02000503040000020004" pitchFamily="2" charset="0"/>
              </a:rPr>
              <a:t>JO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9F549C7-316A-DCCD-4B4A-E1AEBE620CCB}"/>
              </a:ext>
            </a:extLst>
          </p:cNvPr>
          <p:cNvSpPr txBox="1"/>
          <p:nvPr/>
        </p:nvSpPr>
        <p:spPr>
          <a:xfrm>
            <a:off x="2487705" y="3752874"/>
            <a:ext cx="56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CC66"/>
                </a:solidFill>
                <a:latin typeface="Congenial Black" panose="02000503040000020004" pitchFamily="2" charset="0"/>
              </a:rPr>
              <a:t>J7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FFBF87-6AF4-8BD2-F8FD-A3A38E0D60BA}"/>
              </a:ext>
            </a:extLst>
          </p:cNvPr>
          <p:cNvSpPr txBox="1"/>
          <p:nvPr/>
        </p:nvSpPr>
        <p:spPr>
          <a:xfrm>
            <a:off x="3968379" y="3737523"/>
            <a:ext cx="72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ngenial Black" panose="02000503040000020004" pitchFamily="2" charset="0"/>
              </a:rPr>
              <a:t>M1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78AA8AE-1315-4A78-3693-DDAF513A2013}"/>
              </a:ext>
            </a:extLst>
          </p:cNvPr>
          <p:cNvSpPr txBox="1"/>
          <p:nvPr/>
        </p:nvSpPr>
        <p:spPr>
          <a:xfrm>
            <a:off x="5445904" y="3735252"/>
            <a:ext cx="62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949E7"/>
                </a:solidFill>
                <a:latin typeface="Congenial Black" panose="02000503040000020004" pitchFamily="2" charset="0"/>
              </a:rPr>
              <a:t>M2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6BDCB74-A9F1-EC3D-661E-749FBFD2079A}"/>
              </a:ext>
            </a:extLst>
          </p:cNvPr>
          <p:cNvSpPr txBox="1"/>
          <p:nvPr/>
        </p:nvSpPr>
        <p:spPr>
          <a:xfrm>
            <a:off x="6988108" y="3759135"/>
            <a:ext cx="56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3A3B"/>
                </a:solidFill>
                <a:latin typeface="Congenial Black" panose="02000503040000020004" pitchFamily="2" charset="0"/>
              </a:rPr>
              <a:t>M3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580D0B5-F273-A3A1-A3DB-C33685020D8C}"/>
              </a:ext>
            </a:extLst>
          </p:cNvPr>
          <p:cNvSpPr txBox="1"/>
          <p:nvPr/>
        </p:nvSpPr>
        <p:spPr>
          <a:xfrm>
            <a:off x="8490287" y="3753146"/>
            <a:ext cx="5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EB2FC"/>
                </a:solidFill>
                <a:latin typeface="Congenial Black" panose="02000503040000020004" pitchFamily="2" charset="0"/>
              </a:rPr>
              <a:t>M6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E649EDE-118D-9E16-D527-B43FBF01A3A3}"/>
              </a:ext>
            </a:extLst>
          </p:cNvPr>
          <p:cNvSpPr txBox="1"/>
          <p:nvPr/>
        </p:nvSpPr>
        <p:spPr>
          <a:xfrm>
            <a:off x="10060479" y="3728355"/>
            <a:ext cx="7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4B183"/>
                </a:solidFill>
                <a:latin typeface="Congenial Black" panose="02000503040000020004" pitchFamily="2" charset="0"/>
              </a:rPr>
              <a:t>M12</a:t>
            </a:r>
          </a:p>
        </p:txBody>
      </p:sp>
      <p:pic>
        <p:nvPicPr>
          <p:cNvPr id="1026" name="Picture 2" descr="u u u u u">
            <a:extLst>
              <a:ext uri="{FF2B5EF4-FFF2-40B4-BE49-F238E27FC236}">
                <a16:creationId xmlns:a16="http://schemas.microsoft.com/office/drawing/2014/main" id="{E4CF1434-20A6-58F5-D39B-C64CFFF1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4" y="4388793"/>
            <a:ext cx="1125498" cy="6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u u u u u">
            <a:extLst>
              <a:ext uri="{FF2B5EF4-FFF2-40B4-BE49-F238E27FC236}">
                <a16:creationId xmlns:a16="http://schemas.microsoft.com/office/drawing/2014/main" id="{89BE99F4-EA3C-B70A-9EB2-76B17C49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2" y="2886999"/>
            <a:ext cx="1125498" cy="6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10A678B-20D2-23FE-1217-D355C7D0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336" y="2985080"/>
            <a:ext cx="899684" cy="48145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FEB5C66-F261-BA21-BE95-0988FD892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256" y="4378888"/>
            <a:ext cx="1051921" cy="56291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CA78DD14-CDA3-EE00-B3D0-E7A755953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00" y="4381171"/>
            <a:ext cx="938284" cy="50210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2E1A82F-CEBC-8D79-232A-D390EF9A5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341" y="2988323"/>
            <a:ext cx="1026254" cy="54918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BDF8D76-E08A-A266-2268-EBF0D4CCE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713" y="4411431"/>
            <a:ext cx="907693" cy="48573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D8AC35AF-55C5-C3C0-86D4-B485B2946CD2}"/>
              </a:ext>
            </a:extLst>
          </p:cNvPr>
          <p:cNvSpPr txBox="1"/>
          <p:nvPr/>
        </p:nvSpPr>
        <p:spPr>
          <a:xfrm>
            <a:off x="10009681" y="5268501"/>
            <a:ext cx="1976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A chaque étape du parcours intégration des CR dans SPICO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C4E5FB-9AB9-006D-B928-BCA2708E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en-US" sz="6000" b="1" kern="1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SPICO</a:t>
            </a:r>
            <a:br>
              <a:rPr lang="en-US" sz="4800" b="1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4800" b="1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3200" kern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ystème</a:t>
            </a:r>
            <a:r>
              <a:rPr lang="en-US" sz="3200" b="1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</a:t>
            </a:r>
            <a:r>
              <a:rPr lang="en-US" sz="3200" b="1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US" sz="32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artage</a:t>
            </a:r>
            <a:r>
              <a:rPr lang="en-US" sz="3200" b="1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kern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</a:t>
            </a:r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3200" kern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nformations</a:t>
            </a:r>
            <a:r>
              <a:rPr lang="en-US" sz="3200" b="1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 de 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32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oordination </a:t>
            </a:r>
            <a:r>
              <a:rPr lang="en-US" sz="3200" kern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US" sz="32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3200" kern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ccitanie</a:t>
            </a:r>
            <a:br>
              <a:rPr lang="fr-FR" sz="4800" dirty="0"/>
            </a:br>
            <a:endParaRPr lang="fr-FR" sz="4800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B08C392-0BEA-2492-5631-71EC3A563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55299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9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99773F-9DA4-CE47-A77C-ADA576AD8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9F6EA3-90CC-E74B-A20A-A0FE4A77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BC04E0-9C50-9F4D-A104-6861013CD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15CD48-4C23-D241-9C13-578B4118A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30C4F9-20B7-8448-8B03-A6BD8C8DA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61BC47-07B4-4143-8F08-72381AE4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99773F-9DA4-CE47-A77C-ADA576AD8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8A7A73F4-963E-3332-6D8B-BACB2EAB6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6"/>
          <a:stretch/>
        </p:blipFill>
        <p:spPr>
          <a:xfrm>
            <a:off x="0" y="352376"/>
            <a:ext cx="11734417" cy="6153247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284119-C768-CA93-7453-005DA3D4EF35}"/>
              </a:ext>
            </a:extLst>
          </p:cNvPr>
          <p:cNvSpPr/>
          <p:nvPr/>
        </p:nvSpPr>
        <p:spPr>
          <a:xfrm>
            <a:off x="-187289" y="560546"/>
            <a:ext cx="3326552" cy="29149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AB99C06-1CDD-6FEB-74E5-09F3B2425244}"/>
              </a:ext>
            </a:extLst>
          </p:cNvPr>
          <p:cNvSpPr/>
          <p:nvPr/>
        </p:nvSpPr>
        <p:spPr>
          <a:xfrm>
            <a:off x="3269411" y="653989"/>
            <a:ext cx="8197587" cy="27745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0685B28-8D52-D818-672C-4D55BECC766C}"/>
              </a:ext>
            </a:extLst>
          </p:cNvPr>
          <p:cNvSpPr/>
          <p:nvPr/>
        </p:nvSpPr>
        <p:spPr>
          <a:xfrm>
            <a:off x="0" y="5116571"/>
            <a:ext cx="3326552" cy="16134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3A72B2A-E636-5499-452C-B55FF3B1AC37}"/>
              </a:ext>
            </a:extLst>
          </p:cNvPr>
          <p:cNvSpPr/>
          <p:nvPr/>
        </p:nvSpPr>
        <p:spPr>
          <a:xfrm>
            <a:off x="3269411" y="3652883"/>
            <a:ext cx="8652295" cy="26650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61FC8E8-A30D-4B45-8648-A216B715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Quelques données </a:t>
            </a:r>
            <a:br>
              <a:rPr lang="fr-FR" sz="32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FR" sz="32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 65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EDC1DDE-F4BE-B94F-A934-255C54A4C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2279187"/>
            <a:ext cx="4559425" cy="4069243"/>
          </a:xfrm>
        </p:spPr>
        <p:txBody>
          <a:bodyPr anchor="ctr">
            <a:normAutofit/>
          </a:bodyPr>
          <a:lstStyle/>
          <a:p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 </a:t>
            </a: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Patients inclus</a:t>
            </a:r>
          </a:p>
          <a:p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31 </a:t>
            </a: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Dossiers SPICO</a:t>
            </a:r>
          </a:p>
          <a:p>
            <a:endParaRPr lang="fr-FR" sz="19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sz="19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Patients inclus dans PRADO IC</a:t>
            </a:r>
          </a:p>
          <a:p>
            <a:r>
              <a:rPr lang="fr-FR" sz="19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28</a:t>
            </a: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Patients suivis par télésurveillance</a:t>
            </a:r>
          </a:p>
          <a:p>
            <a:pPr marL="0" indent="0">
              <a:buNone/>
            </a:pP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fr-FR" sz="19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</a:t>
            </a: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Patients orientés vers un programme d’ ETP</a:t>
            </a:r>
          </a:p>
          <a:p>
            <a:r>
              <a:rPr lang="fr-FR" sz="19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</a:t>
            </a:r>
            <a:r>
              <a:rPr lang="fr-FR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Patients orientés vers un programme de réadaptation cardiaque</a:t>
            </a:r>
          </a:p>
          <a:p>
            <a:endParaRPr lang="fr-FR" sz="1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Organisateurs de couleurs différentes">
            <a:extLst>
              <a:ext uri="{FF2B5EF4-FFF2-40B4-BE49-F238E27FC236}">
                <a16:creationId xmlns:a16="http://schemas.microsoft.com/office/drawing/2014/main" id="{8616A486-1748-85CB-DFD3-28BF7C3C6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8" r="18142" b="2"/>
          <a:stretch/>
        </p:blipFill>
        <p:spPr>
          <a:xfrm>
            <a:off x="5773173" y="799352"/>
            <a:ext cx="5630025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B475F-C9B7-2C43-A9EA-45704171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150905"/>
            <a:ext cx="4560584" cy="1159735"/>
          </a:xfrm>
        </p:spPr>
        <p:txBody>
          <a:bodyPr anchor="ctr">
            <a:normAutofit/>
          </a:bodyPr>
          <a:lstStyle/>
          <a:p>
            <a:br>
              <a:rPr lang="fr-FR" sz="3700" i="1" dirty="0"/>
            </a:br>
            <a:endParaRPr lang="fr-FR" sz="37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28CD6-F124-AF44-B378-02F2B6A8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20" y="799352"/>
            <a:ext cx="6743936" cy="590774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Prise en charge 400 patients par </a:t>
            </a:r>
            <a:r>
              <a:rPr lang="fr-FR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HDJ IC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Programme ETIC 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Formation des soignants (GEPU)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 MAI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Améliorer la coordination territoriale sur le parcours IC?</a:t>
            </a:r>
          </a:p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Développer l’utilisation de SPICO sur le        territoire</a:t>
            </a:r>
          </a:p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Articulation PIC 65 et protocoles IC MSP/CDS</a:t>
            </a:r>
            <a:endParaRPr lang="fr-FR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Evaluation du parcours fin 2023</a:t>
            </a:r>
          </a:p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Indicateurs</a:t>
            </a:r>
          </a:p>
          <a:p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Thèse MG  </a:t>
            </a:r>
          </a:p>
        </p:txBody>
      </p:sp>
      <p:pic>
        <p:nvPicPr>
          <p:cNvPr id="5" name="Image 4" descr="Abeille - En route">
            <a:extLst>
              <a:ext uri="{FF2B5EF4-FFF2-40B4-BE49-F238E27FC236}">
                <a16:creationId xmlns:a16="http://schemas.microsoft.com/office/drawing/2014/main" id="{4F971F27-73AB-7578-DF41-F3A273F76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3054"/>
          <a:stretch/>
        </p:blipFill>
        <p:spPr>
          <a:xfrm>
            <a:off x="6507479" y="799352"/>
            <a:ext cx="5387069" cy="52592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0738B2-FD74-F7F5-E89D-65EE65C80D1F}"/>
              </a:ext>
            </a:extLst>
          </p:cNvPr>
          <p:cNvSpPr txBox="1"/>
          <p:nvPr/>
        </p:nvSpPr>
        <p:spPr>
          <a:xfrm>
            <a:off x="96222" y="0"/>
            <a:ext cx="1209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Montée en charge du PIC 65                   Axes de travail</a:t>
            </a:r>
          </a:p>
        </p:txBody>
      </p:sp>
    </p:spTree>
    <p:extLst>
      <p:ext uri="{BB962C8B-B14F-4D97-AF65-F5344CB8AC3E}">
        <p14:creationId xmlns:p14="http://schemas.microsoft.com/office/powerpoint/2010/main" val="3668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neige, ciel, montagne&#10;&#10;Description générée automatiquement">
            <a:extLst>
              <a:ext uri="{FF2B5EF4-FFF2-40B4-BE49-F238E27FC236}">
                <a16:creationId xmlns:a16="http://schemas.microsoft.com/office/drawing/2014/main" id="{B4B34F92-C678-DA51-CE0A-71C435E8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3" b="1636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EF0EA-CEEA-95D5-2816-BF2E5D49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31ABED-FF18-A755-E1EF-C990E2696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284" t="-1997" r="3780" b="-3463"/>
          <a:stretch/>
        </p:blipFill>
        <p:spPr>
          <a:xfrm>
            <a:off x="5983141" y="3876675"/>
            <a:ext cx="5475290" cy="2514599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43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18823</TotalTime>
  <Words>346</Words>
  <Application>Microsoft Office PowerPoint</Application>
  <PresentationFormat>Grand écran</PresentationFormat>
  <Paragraphs>77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Congenial Black</vt:lpstr>
      <vt:lpstr>Fira Sans Extra Condensed</vt:lpstr>
      <vt:lpstr>Fira Sans Extra Condensed Medium</vt:lpstr>
      <vt:lpstr>Helvetica Neue</vt:lpstr>
      <vt:lpstr>Roboto</vt:lpstr>
      <vt:lpstr>Wingdings</vt:lpstr>
      <vt:lpstr>Thème Office</vt:lpstr>
      <vt:lpstr>PIC 65  Parcours Insuffisance Cardiaque</vt:lpstr>
      <vt:lpstr>PIC 65 - Objectifs</vt:lpstr>
      <vt:lpstr>POINTS CLÉS DU PIC 65</vt:lpstr>
      <vt:lpstr>Parcours PIC 65</vt:lpstr>
      <vt:lpstr>SPICO  Système de Partage d’Informations et de Coordination en Occitanie </vt:lpstr>
      <vt:lpstr>Présentation PowerPoint</vt:lpstr>
      <vt:lpstr>Quelques données  PIC 65</vt:lpstr>
      <vt:lpstr>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 65  Parcours Insuffisance Cardiaque</dc:title>
  <dc:creator>helene begaries</dc:creator>
  <cp:lastModifiedBy>carole gavigniaux</cp:lastModifiedBy>
  <cp:revision>12</cp:revision>
  <dcterms:created xsi:type="dcterms:W3CDTF">2023-03-10T06:32:36Z</dcterms:created>
  <dcterms:modified xsi:type="dcterms:W3CDTF">2023-04-14T20:01:49Z</dcterms:modified>
</cp:coreProperties>
</file>