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349" r:id="rId2"/>
    <p:sldId id="3799" r:id="rId3"/>
    <p:sldId id="3803" r:id="rId4"/>
    <p:sldId id="3800" r:id="rId5"/>
    <p:sldId id="3801" r:id="rId6"/>
    <p:sldId id="3802" r:id="rId7"/>
    <p:sldId id="259" r:id="rId8"/>
    <p:sldId id="260" r:id="rId9"/>
    <p:sldId id="496" r:id="rId10"/>
    <p:sldId id="354" r:id="rId11"/>
    <p:sldId id="257" r:id="rId12"/>
    <p:sldId id="334" r:id="rId13"/>
    <p:sldId id="449" r:id="rId14"/>
    <p:sldId id="340" r:id="rId15"/>
    <p:sldId id="479" r:id="rId16"/>
    <p:sldId id="342" r:id="rId17"/>
    <p:sldId id="3795" r:id="rId18"/>
    <p:sldId id="482" r:id="rId19"/>
    <p:sldId id="513" r:id="rId20"/>
    <p:sldId id="345" r:id="rId21"/>
    <p:sldId id="3793" r:id="rId22"/>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MI, Yuka" initials="SY" lastIdx="2" clrIdx="0">
    <p:extLst>
      <p:ext uri="{19B8F6BF-5375-455C-9EA6-DF929625EA0E}">
        <p15:presenceInfo xmlns:p15="http://schemas.microsoft.com/office/powerpoint/2012/main" userId="S::sumiy@who.int::0842a52d-fcfc-4d90-8cbf-78f2d3b914f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F2F9"/>
    <a:srgbClr val="F9FB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75" autoAdjust="0"/>
    <p:restoredTop sz="84229"/>
  </p:normalViewPr>
  <p:slideViewPr>
    <p:cSldViewPr snapToGrid="0">
      <p:cViewPr varScale="1">
        <p:scale>
          <a:sx n="72" d="100"/>
          <a:sy n="72" d="100"/>
        </p:scale>
        <p:origin x="630" y="51"/>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23C80985-DCA3-4AF5-9A97-A3179FC0A713}" type="datetimeFigureOut">
              <a:rPr lang="fr-FR" smtClean="0"/>
              <a:t>14/04/2023</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D286C97D-F479-4C8C-867D-9D3F42CA95B9}" type="slidenum">
              <a:rPr lang="fr-FR" smtClean="0"/>
              <a:t>‹N°›</a:t>
            </a:fld>
            <a:endParaRPr lang="fr-FR"/>
          </a:p>
        </p:txBody>
      </p:sp>
    </p:spTree>
    <p:extLst>
      <p:ext uri="{BB962C8B-B14F-4D97-AF65-F5344CB8AC3E}">
        <p14:creationId xmlns:p14="http://schemas.microsoft.com/office/powerpoint/2010/main" val="2252810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20s</a:t>
            </a: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3664E4-D2BA-8345-B1DF-16D065B56C31}"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6376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540ED5-8885-2245-B8C7-1FEB35066F1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41476638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Step1 est le dépistage. </a:t>
            </a:r>
          </a:p>
          <a:p>
            <a:r>
              <a:rPr lang="fr-FR" dirty="0"/>
              <a:t>Le </a:t>
            </a:r>
            <a:r>
              <a:rPr lang="fr-FR" dirty="0" err="1"/>
              <a:t>Step</a:t>
            </a:r>
            <a:r>
              <a:rPr lang="fr-FR" dirty="0"/>
              <a:t> 2 correspond à l’évaluation gérontologique des domaines touchés par les acteurs du premier recours conduisant à l’élaboration de plan d’intervention personnalisé qui s’appelle le Step3. </a:t>
            </a:r>
          </a:p>
          <a:p>
            <a:r>
              <a:rPr lang="fr-FR" dirty="0"/>
              <a:t>Le </a:t>
            </a:r>
            <a:r>
              <a:rPr lang="fr-FR" dirty="0" err="1"/>
              <a:t>Step</a:t>
            </a:r>
            <a:r>
              <a:rPr lang="fr-FR" dirty="0"/>
              <a:t> 4 concerne la mise en pratique et le suivi du plan d’intervention proposé au senior et le fléchage du parcours de soin. </a:t>
            </a:r>
          </a:p>
          <a:p>
            <a:r>
              <a:rPr lang="fr-FR" dirty="0"/>
              <a:t>Le </a:t>
            </a:r>
            <a:r>
              <a:rPr lang="fr-FR" dirty="0" err="1"/>
              <a:t>Step</a:t>
            </a:r>
            <a:r>
              <a:rPr lang="fr-FR" dirty="0"/>
              <a:t> 5 qui n’est pas une étape chronologique mais plutôt transversale, est centré sur la place des collectivités et le soutien aux aidants. </a:t>
            </a:r>
          </a:p>
        </p:txBody>
      </p:sp>
      <p:sp>
        <p:nvSpPr>
          <p:cNvPr id="4" name="Espace réservé du numéro de diapositive 3"/>
          <p:cNvSpPr>
            <a:spLocks noGrp="1"/>
          </p:cNvSpPr>
          <p:nvPr>
            <p:ph type="sldNum" sz="quarter" idx="5"/>
          </p:nvPr>
        </p:nvSpPr>
        <p:spPr/>
        <p:txBody>
          <a:bodyPr/>
          <a:lstStyle/>
          <a:p>
            <a:fld id="{D286C97D-F479-4C8C-867D-9D3F42CA95B9}" type="slidenum">
              <a:rPr lang="fr-FR" smtClean="0"/>
              <a:t>11</a:t>
            </a:fld>
            <a:endParaRPr lang="fr-FR"/>
          </a:p>
        </p:txBody>
      </p:sp>
    </p:spTree>
    <p:extLst>
      <p:ext uri="{BB962C8B-B14F-4D97-AF65-F5344CB8AC3E}">
        <p14:creationId xmlns:p14="http://schemas.microsoft.com/office/powerpoint/2010/main" val="33871073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p6: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dirty="0"/>
              <a:t>Concernant le dépistage</a:t>
            </a:r>
            <a:r>
              <a:rPr lang="fr-FR" baseline="0" dirty="0"/>
              <a:t> ou le Step1, l</a:t>
            </a:r>
            <a:r>
              <a:rPr lang="fr-FR" dirty="0"/>
              <a:t>’OMS propose un outil de dépistage, très simple, utilisable</a:t>
            </a:r>
            <a:r>
              <a:rPr lang="fr-FR" baseline="0" dirty="0"/>
              <a:t> </a:t>
            </a:r>
            <a:r>
              <a:rPr lang="fr-FR" dirty="0"/>
              <a:t>par des acteurs qui ne sont pas forcément des professionnels de santé. Il permet une évaluation simple et rapide des 6 domaines de la capacité intrinsèque</a:t>
            </a:r>
            <a:r>
              <a:rPr lang="fr-FR" baseline="0" dirty="0"/>
              <a:t> La passation dure environ 8 minutes. La cognition est évaluée par une question sur la plainte de mémoire, le test de 3 mots, et une question sur la date du jour. L’état nutritionnel est évalué par deux questions sur la perte récente de poids et d’appétit. Pour la vision, on pose la question sur les problèmes de la vue et sur le traitement pour l’HTA ou le diabète. L’audition est évalué par le test de chuchotement ou </a:t>
            </a:r>
            <a:r>
              <a:rPr lang="fr-FR" baseline="0" dirty="0" err="1"/>
              <a:t>Whisper</a:t>
            </a:r>
            <a:r>
              <a:rPr lang="fr-FR" baseline="0" dirty="0"/>
              <a:t>. Pour la psychologie, deux questions sont posées pour évaluer la présence et l'intensité des symptômes dépressifs. </a:t>
            </a:r>
            <a:endParaRPr lang="fr-FR" dirty="0"/>
          </a:p>
          <a:p>
            <a:pPr marL="0" lvl="0" indent="0" algn="l" rtl="0">
              <a:spcBef>
                <a:spcPts val="0"/>
              </a:spcBef>
              <a:spcAft>
                <a:spcPts val="0"/>
              </a:spcAft>
              <a:buNone/>
            </a:pPr>
            <a:r>
              <a:rPr lang="fr-FR" dirty="0"/>
              <a:t>Et finalement pour la mobilité, on utilise le test de lever de chaise. </a:t>
            </a:r>
          </a:p>
          <a:p>
            <a:pPr marL="0" lvl="0" indent="0" algn="l" rtl="0">
              <a:spcBef>
                <a:spcPts val="0"/>
              </a:spcBef>
              <a:spcAft>
                <a:spcPts val="0"/>
              </a:spcAft>
              <a:buNone/>
            </a:pPr>
            <a:endParaRPr lang="fr-FR" dirty="0"/>
          </a:p>
        </p:txBody>
      </p:sp>
      <p:sp>
        <p:nvSpPr>
          <p:cNvPr id="264" name="Google Shape;264;p6: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fr-FR"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12</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5097018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 population cible est des seniors autonomes de 60 ans et plus. La méthode est basée sur une surveillance répétée des 6 capacités fonctionnelles de seniors tous les 4 à 6 mois. Toute personne peut réaliser le Step1: les professionnels de santé, les professionnels formés mais aussi les aidants et les seniors eux-mêmes. </a:t>
            </a:r>
          </a:p>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540ED5-8885-2245-B8C7-1FEB35066F1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16236012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Pour</a:t>
            </a:r>
            <a:r>
              <a:rPr lang="fr-FR" baseline="0" dirty="0"/>
              <a:t> faciliter la réalisation du Step1, deux outils numériques ont été développés par le </a:t>
            </a:r>
            <a:r>
              <a:rPr lang="fr-FR" baseline="0" dirty="0" err="1"/>
              <a:t>Gérontopôle</a:t>
            </a:r>
            <a:r>
              <a:rPr lang="fr-FR" dirty="0"/>
              <a:t> : l’application ICOPE MONITOR, utilisable sur smartphone et tablette et le robot conversationnel ICOPEBOT,</a:t>
            </a:r>
            <a:r>
              <a:rPr lang="fr-FR" baseline="0" dirty="0"/>
              <a:t> accessible via un site web. Ces outils ont deux modes d’utilisation: le mode professionnel permettant aux professionnels de faire le test pour leurs patients et le mode autoévaluation pour les seniors ou leurs aidants. Les deux outils </a:t>
            </a:r>
            <a:r>
              <a:rPr lang="fr-FR" dirty="0"/>
              <a:t>sont connectés à une base de données</a:t>
            </a:r>
            <a:r>
              <a:rPr lang="fr-FR" baseline="0" dirty="0"/>
              <a:t> </a:t>
            </a:r>
            <a:r>
              <a:rPr lang="fr-FR" dirty="0"/>
              <a:t>sécurisée qui s’appelle base de données ICOPE, accessible uniquement aux professionnels de santé.</a:t>
            </a:r>
            <a:r>
              <a:rPr lang="fr-FR" baseline="0" dirty="0"/>
              <a:t> </a:t>
            </a:r>
            <a:r>
              <a:rPr lang="fr-FR" dirty="0"/>
              <a:t>60s</a:t>
            </a: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540ED5-8885-2245-B8C7-1FEB35066F1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16681517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286C97D-F479-4C8C-867D-9D3F42CA95B9}" type="slidenum">
              <a:rPr lang="fr-FR" smtClean="0"/>
              <a:t>15</a:t>
            </a:fld>
            <a:endParaRPr lang="fr-FR"/>
          </a:p>
        </p:txBody>
      </p:sp>
    </p:spTree>
    <p:extLst>
      <p:ext uri="{BB962C8B-B14F-4D97-AF65-F5344CB8AC3E}">
        <p14:creationId xmlns:p14="http://schemas.microsoft.com/office/powerpoint/2010/main" val="42826677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Cette image montre la page d’accueil de la base de données où les professionnels peuvent voir le détail des Step1 réalisés et leur niveau d’alerte. Ils peuvent ainsi traiter les alertes et si besoin contacter le senior ou son médecin traitant. En région Occitanie, pour accompagner les professionnels de santé dans ce suivi, si le professionnel n’a pas le temps de faire le suivi de ses patients en autonomie, il peut demander l’accompagnement d’une équipe infirmière</a:t>
            </a:r>
            <a:r>
              <a:rPr lang="fr-FR" baseline="0" dirty="0"/>
              <a:t> expérimentée de la plateforme de </a:t>
            </a:r>
            <a:r>
              <a:rPr lang="fr-FR" baseline="0" dirty="0" err="1"/>
              <a:t>télésuivi</a:t>
            </a:r>
            <a:r>
              <a:rPr lang="fr-FR" baseline="0" dirty="0"/>
              <a:t> ICOPE du </a:t>
            </a:r>
            <a:r>
              <a:rPr lang="fr-FR" baseline="0" dirty="0" err="1"/>
              <a:t>Gérontopôle</a:t>
            </a:r>
            <a:r>
              <a:rPr lang="fr-FR" baseline="0" dirty="0"/>
              <a:t> de Toulouse. Ces infirmières accompagnent également les seniors qui réalisent leur Step1 en auto-évaluation. </a:t>
            </a:r>
            <a:endParaRPr lang="fr-FR" dirty="0"/>
          </a:p>
        </p:txBody>
      </p:sp>
      <p:sp>
        <p:nvSpPr>
          <p:cNvPr id="4" name="Espace réservé du numéro de diapositive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fr-FR"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16</a:t>
            </a:fld>
            <a:endParaRPr kumimoji="0" lang="fr-FR"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7608766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300B55-A807-4DB1-B846-175E7085EB0F}"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8784650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6525" y="1346200"/>
            <a:ext cx="6465888" cy="363855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0C7E7BE-DC9F-4FC3-AFD6-8E73284759AE}" type="slidenum">
              <a:rPr lang="fr-FR" smtClean="0"/>
              <a:t>18</a:t>
            </a:fld>
            <a:endParaRPr lang="fr-FR"/>
          </a:p>
        </p:txBody>
      </p:sp>
    </p:spTree>
    <p:extLst>
      <p:ext uri="{BB962C8B-B14F-4D97-AF65-F5344CB8AC3E}">
        <p14:creationId xmlns:p14="http://schemas.microsoft.com/office/powerpoint/2010/main" val="42319021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0C7E7BE-DC9F-4FC3-AFD6-8E73284759AE}" type="slidenum">
              <a:rPr lang="fr-FR" smtClean="0"/>
              <a:t>19</a:t>
            </a:fld>
            <a:endParaRPr lang="fr-FR"/>
          </a:p>
        </p:txBody>
      </p:sp>
    </p:spTree>
    <p:extLst>
      <p:ext uri="{BB962C8B-B14F-4D97-AF65-F5344CB8AC3E}">
        <p14:creationId xmlns:p14="http://schemas.microsoft.com/office/powerpoint/2010/main" val="1077150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Espace réservé de l'image des diapositives 1"/>
          <p:cNvSpPr>
            <a:spLocks noGrp="1" noRot="1" noChangeAspect="1" noTextEdit="1"/>
          </p:cNvSpPr>
          <p:nvPr>
            <p:ph type="sldImg"/>
          </p:nvPr>
        </p:nvSpPr>
        <p:spPr>
          <a:ln/>
        </p:spPr>
      </p:sp>
      <p:sp>
        <p:nvSpPr>
          <p:cNvPr id="149507" name="Espace réservé des commentaires 2"/>
          <p:cNvSpPr>
            <a:spLocks noGrp="1"/>
          </p:cNvSpPr>
          <p:nvPr>
            <p:ph type="body" idx="1"/>
          </p:nvPr>
        </p:nvSpPr>
        <p:spPr>
          <a:noFill/>
        </p:spPr>
        <p:txBody>
          <a:bodyPr/>
          <a:lstStyle/>
          <a:p>
            <a:r>
              <a:rPr lang="fr-FR"/>
              <a:t>Mais quelle est la définition de Viellir en bonne santé?</a:t>
            </a:r>
          </a:p>
        </p:txBody>
      </p:sp>
      <p:sp>
        <p:nvSpPr>
          <p:cNvPr id="149508" name="Espace réservé du numéro de diapositive 3"/>
          <p:cNvSpPr>
            <a:spLocks noGrp="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053DCB3-1486-47F5-906F-6147A333C630}" type="slidenum">
              <a:rPr lang="fr-FR" smtClean="0">
                <a:latin typeface="Times New Roman" pitchFamily="18" charset="0"/>
              </a:rPr>
              <a:pPr/>
              <a:t>2</a:t>
            </a:fld>
            <a:endParaRPr lang="fr-FR">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1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5" name="Google Shape;405;p13: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lang="fr-FR" baseline="0" dirty="0"/>
          </a:p>
        </p:txBody>
      </p:sp>
      <p:sp>
        <p:nvSpPr>
          <p:cNvPr id="406" name="Google Shape;406;p13: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fr-FR"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20</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7811372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286C97D-F479-4C8C-867D-9D3F42CA95B9}" type="slidenum">
              <a:rPr lang="fr-FR" smtClean="0"/>
              <a:t>21</a:t>
            </a:fld>
            <a:endParaRPr lang="fr-FR"/>
          </a:p>
        </p:txBody>
      </p:sp>
    </p:spTree>
    <p:extLst>
      <p:ext uri="{BB962C8B-B14F-4D97-AF65-F5344CB8AC3E}">
        <p14:creationId xmlns:p14="http://schemas.microsoft.com/office/powerpoint/2010/main" val="3561066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Espace réservé de l'image des diapositives 1"/>
          <p:cNvSpPr>
            <a:spLocks noGrp="1" noRot="1" noChangeAspect="1" noTextEdit="1"/>
          </p:cNvSpPr>
          <p:nvPr>
            <p:ph type="sldImg"/>
          </p:nvPr>
        </p:nvSpPr>
        <p:spPr>
          <a:ln/>
        </p:spPr>
      </p:sp>
      <p:sp>
        <p:nvSpPr>
          <p:cNvPr id="149507" name="Espace réservé des commentaires 2"/>
          <p:cNvSpPr>
            <a:spLocks noGrp="1"/>
          </p:cNvSpPr>
          <p:nvPr>
            <p:ph type="body" idx="1"/>
          </p:nvPr>
        </p:nvSpPr>
        <p:spPr>
          <a:noFill/>
        </p:spPr>
        <p:txBody>
          <a:bodyPr/>
          <a:lstStyle/>
          <a:p>
            <a:r>
              <a:rPr lang="fr-FR"/>
              <a:t>Mais quelle est la définition de Viellir en bonne santé?</a:t>
            </a:r>
          </a:p>
        </p:txBody>
      </p:sp>
      <p:sp>
        <p:nvSpPr>
          <p:cNvPr id="149508" name="Espace réservé du numéro de diapositive 3"/>
          <p:cNvSpPr>
            <a:spLocks noGrp="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053DCB3-1486-47F5-906F-6147A333C630}" type="slidenum">
              <a:rPr lang="fr-FR" smtClean="0">
                <a:latin typeface="Times New Roman" pitchFamily="18" charset="0"/>
              </a:rPr>
              <a:pPr/>
              <a:t>3</a:t>
            </a:fld>
            <a:endParaRPr lang="fr-FR">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Espace réservé de l'image des diapositives 1"/>
          <p:cNvSpPr>
            <a:spLocks noGrp="1" noRot="1" noChangeAspect="1" noTextEdit="1"/>
          </p:cNvSpPr>
          <p:nvPr>
            <p:ph type="sldImg"/>
          </p:nvPr>
        </p:nvSpPr>
        <p:spPr>
          <a:ln/>
        </p:spPr>
      </p:sp>
      <p:sp>
        <p:nvSpPr>
          <p:cNvPr id="148483" name="Espace réservé des commentaires 2"/>
          <p:cNvSpPr>
            <a:spLocks noGrp="1"/>
          </p:cNvSpPr>
          <p:nvPr>
            <p:ph type="body" idx="1"/>
          </p:nvPr>
        </p:nvSpPr>
        <p:spPr>
          <a:noFill/>
        </p:spPr>
        <p:txBody>
          <a:bodyPr/>
          <a:lstStyle/>
          <a:p>
            <a:endParaRPr lang="fr-FR"/>
          </a:p>
        </p:txBody>
      </p:sp>
      <p:sp>
        <p:nvSpPr>
          <p:cNvPr id="148484" name="Espace réservé du numéro de diapositive 3"/>
          <p:cNvSpPr>
            <a:spLocks noGrp="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1AD1636-B4FE-4BCC-876F-2D817F534B4A}" type="slidenum">
              <a:rPr lang="fr-FR" smtClean="0">
                <a:latin typeface="Times New Roman" pitchFamily="18" charset="0"/>
              </a:rPr>
              <a:pPr/>
              <a:t>4</a:t>
            </a:fld>
            <a:endParaRPr lang="fr-FR">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Espace réservé de l'image des diapositives 1"/>
          <p:cNvSpPr>
            <a:spLocks noGrp="1" noRot="1" noChangeAspect="1" noTextEdit="1"/>
          </p:cNvSpPr>
          <p:nvPr>
            <p:ph type="sldImg"/>
          </p:nvPr>
        </p:nvSpPr>
        <p:spPr>
          <a:ln/>
        </p:spPr>
      </p:sp>
      <p:sp>
        <p:nvSpPr>
          <p:cNvPr id="150531" name="Espace réservé des commentaires 2"/>
          <p:cNvSpPr>
            <a:spLocks noGrp="1"/>
          </p:cNvSpPr>
          <p:nvPr>
            <p:ph type="body" idx="1"/>
          </p:nvPr>
        </p:nvSpPr>
        <p:spPr>
          <a:noFill/>
        </p:spPr>
        <p:txBody>
          <a:bodyPr/>
          <a:lstStyle/>
          <a:p>
            <a:r>
              <a:rPr lang="fr-FR"/>
              <a:t>C’est la capacité fonctionnelle </a:t>
            </a:r>
          </a:p>
        </p:txBody>
      </p:sp>
      <p:sp>
        <p:nvSpPr>
          <p:cNvPr id="150532" name="Espace réservé du numéro de diapositive 3"/>
          <p:cNvSpPr>
            <a:spLocks noGrp="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6D4F653-BF8D-4C69-BE11-3B8633373E85}" type="slidenum">
              <a:rPr lang="fr-FR" smtClean="0">
                <a:latin typeface="Times New Roman" pitchFamily="18" charset="0"/>
              </a:rPr>
              <a:pPr/>
              <a:t>5</a:t>
            </a:fld>
            <a:endParaRPr lang="fr-FR">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Espace réservé de l'image des diapositives 1"/>
          <p:cNvSpPr>
            <a:spLocks noGrp="1" noRot="1" noChangeAspect="1" noTextEdit="1"/>
          </p:cNvSpPr>
          <p:nvPr>
            <p:ph type="sldImg"/>
          </p:nvPr>
        </p:nvSpPr>
        <p:spPr>
          <a:ln/>
        </p:spPr>
      </p:sp>
      <p:sp>
        <p:nvSpPr>
          <p:cNvPr id="151555" name="Espace réservé des commentaires 2"/>
          <p:cNvSpPr>
            <a:spLocks noGrp="1"/>
          </p:cNvSpPr>
          <p:nvPr>
            <p:ph type="body" idx="1"/>
          </p:nvPr>
        </p:nvSpPr>
        <p:spPr>
          <a:noFill/>
        </p:spPr>
        <p:txBody>
          <a:bodyPr/>
          <a:lstStyle/>
          <a:p>
            <a:r>
              <a:rPr lang="fr-FR" b="1">
                <a:solidFill>
                  <a:srgbClr val="0070C0"/>
                </a:solidFill>
                <a:latin typeface="Arial" charset="0"/>
                <a:cs typeface="Arial" charset="0"/>
              </a:rPr>
              <a:t>Evolution de nos capacités à partir de l’âge adulte (« seconde moitié » de la vie)</a:t>
            </a:r>
          </a:p>
          <a:p>
            <a:r>
              <a:rPr lang="en-US"/>
              <a:t>Intrinsic capacity does not remain constant in our life, it declines with increasing age. It is the same for FA. For many individuals, we can identify schematically three periods for IC and FA. First, the</a:t>
            </a:r>
            <a:r>
              <a:rPr lang="en-GB"/>
              <a:t> period of high and stable capacity when they are younger, then period of declining capacity, and finally a significant loss of capacity. </a:t>
            </a:r>
            <a:r>
              <a:rPr lang="en-US"/>
              <a:t>These three periods correspond to the three categories of seniors: robust, pre-frail or frail and dependent.</a:t>
            </a:r>
          </a:p>
          <a:p>
            <a:r>
              <a:rPr lang="en-GB"/>
              <a:t>. </a:t>
            </a:r>
            <a:r>
              <a:rPr lang="fr-FR" b="1">
                <a:solidFill>
                  <a:srgbClr val="70AD47"/>
                </a:solidFill>
                <a:latin typeface="Calibri" pitchFamily="34" charset="0"/>
              </a:rPr>
              <a:t>Ce Déclin est influencé par l</a:t>
            </a:r>
            <a:r>
              <a:rPr lang="ja-JP" altLang="fr-FR" b="1">
                <a:solidFill>
                  <a:srgbClr val="70AD47"/>
                </a:solidFill>
                <a:latin typeface="Calibri" pitchFamily="34" charset="0"/>
              </a:rPr>
              <a:t>’</a:t>
            </a:r>
            <a:r>
              <a:rPr lang="fr-FR" b="1">
                <a:solidFill>
                  <a:srgbClr val="70AD47"/>
                </a:solidFill>
                <a:latin typeface="Calibri" pitchFamily="34" charset="0"/>
              </a:rPr>
              <a:t>environnement physique et social, les caractéristiques personnelles et le mode de vie (adoption et maintien de comportements sains) ce qui  va determiner d’élaborer une stratégie de prévention de ce déclin : </a:t>
            </a:r>
            <a:r>
              <a:rPr lang="fr-FR" b="1">
                <a:solidFill>
                  <a:srgbClr val="000000"/>
                </a:solidFill>
                <a:latin typeface="Calibri" pitchFamily="34" charset="0"/>
              </a:rPr>
              <a:t>Quelles actions de santé ? Quels moyens de prévention ? Quelles adaptations de l</a:t>
            </a:r>
            <a:r>
              <a:rPr lang="ja-JP" altLang="fr-FR" b="1">
                <a:solidFill>
                  <a:srgbClr val="000000"/>
                </a:solidFill>
                <a:latin typeface="Calibri" pitchFamily="34" charset="0"/>
              </a:rPr>
              <a:t>’</a:t>
            </a:r>
            <a:r>
              <a:rPr lang="fr-FR" b="1">
                <a:solidFill>
                  <a:srgbClr val="000000"/>
                </a:solidFill>
                <a:latin typeface="Calibri" pitchFamily="34" charset="0"/>
              </a:rPr>
              <a:t>environnement ?</a:t>
            </a:r>
          </a:p>
          <a:p>
            <a:r>
              <a:rPr lang="en-GB"/>
              <a:t>Each of these three periods requires different interventions</a:t>
            </a:r>
            <a:endParaRPr lang="fr-FR" b="1">
              <a:solidFill>
                <a:srgbClr val="000000"/>
              </a:solidFill>
              <a:latin typeface="Calibri" pitchFamily="34" charset="0"/>
            </a:endParaRPr>
          </a:p>
          <a:p>
            <a:r>
              <a:rPr lang="fr-FR"/>
              <a:t>Early aging: le but à ce moment là est d’augmenter au maximum ses capacités intrinsèques pour aborder le late aging avec le maximum de réserves possibles. </a:t>
            </a:r>
          </a:p>
        </p:txBody>
      </p:sp>
      <p:sp>
        <p:nvSpPr>
          <p:cNvPr id="151556" name="Espace réservé du numéro de diapositive 3"/>
          <p:cNvSpPr>
            <a:spLocks noGrp="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B65718F-D057-4CED-B812-3540522A2E62}" type="slidenum">
              <a:rPr lang="fr-FR" smtClean="0">
                <a:latin typeface="Times New Roman" pitchFamily="18" charset="0"/>
              </a:rPr>
              <a:pPr/>
              <a:t>6</a:t>
            </a:fld>
            <a:endParaRPr lang="fr-FR">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fr-FR" baseline="0" dirty="0"/>
              <a:t>l’OMS affiche pour objectif de réduire de 15 millions dans le monde  l</a:t>
            </a:r>
            <a:r>
              <a:rPr lang="is-IS" baseline="0" dirty="0"/>
              <a:t>e nombre de sujets dépendants à l’horizon 2025.</a:t>
            </a:r>
          </a:p>
          <a:p>
            <a:endParaRPr lang="fr-FR" dirty="0"/>
          </a:p>
        </p:txBody>
      </p:sp>
      <p:sp>
        <p:nvSpPr>
          <p:cNvPr id="4" name="Espace réservé du numéro de diapositive 3"/>
          <p:cNvSpPr>
            <a:spLocks noGrp="1"/>
          </p:cNvSpPr>
          <p:nvPr>
            <p:ph type="sldNum" sz="quarter" idx="10"/>
          </p:nvPr>
        </p:nvSpPr>
        <p:spPr/>
        <p:txBody>
          <a:bodyPr/>
          <a:lstStyle/>
          <a:p>
            <a:fld id="{40C7E7BE-DC9F-4FC3-AFD6-8E73284759AE}" type="slidenum">
              <a:rPr lang="fr-FR" smtClean="0"/>
              <a:t>7</a:t>
            </a:fld>
            <a:endParaRPr lang="fr-FR"/>
          </a:p>
        </p:txBody>
      </p:sp>
    </p:spTree>
    <p:extLst>
      <p:ext uri="{BB962C8B-B14F-4D97-AF65-F5344CB8AC3E}">
        <p14:creationId xmlns:p14="http://schemas.microsoft.com/office/powerpoint/2010/main" val="37485494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Espace réservé de l'image des diapositives 1"/>
          <p:cNvSpPr>
            <a:spLocks noGrp="1" noRot="1" noChangeAspect="1" noTextEdit="1"/>
          </p:cNvSpPr>
          <p:nvPr>
            <p:ph type="sldImg"/>
          </p:nvPr>
        </p:nvSpPr>
        <p:spPr>
          <a:ln/>
        </p:spPr>
      </p:sp>
      <p:sp>
        <p:nvSpPr>
          <p:cNvPr id="62466" name="Espace réservé des commentair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fr-FR" dirty="0">
                <a:solidFill>
                  <a:schemeClr val="tx1"/>
                </a:solidFill>
                <a:latin typeface="Calibri" charset="0"/>
                <a:ea typeface="MS PGothic" charset="0"/>
              </a:rPr>
              <a:t>Pour gommer le facteur âge et définir une cible d’intervention, on a pris l’habitude depuis quelques</a:t>
            </a:r>
            <a:r>
              <a:rPr lang="fr-FR" baseline="0" dirty="0">
                <a:solidFill>
                  <a:schemeClr val="tx1"/>
                </a:solidFill>
                <a:latin typeface="Calibri" charset="0"/>
                <a:ea typeface="MS PGothic" charset="0"/>
              </a:rPr>
              <a:t> </a:t>
            </a:r>
            <a:r>
              <a:rPr lang="fr-FR" dirty="0">
                <a:solidFill>
                  <a:schemeClr val="tx1"/>
                </a:solidFill>
                <a:latin typeface="Calibri" charset="0"/>
                <a:ea typeface="MS PGothic" charset="0"/>
              </a:rPr>
              <a:t>années de répartir les sujets âgés en 3 catégories:</a:t>
            </a:r>
          </a:p>
          <a:p>
            <a:pPr algn="just" eaLnBrk="1" hangingPunct="1"/>
            <a:r>
              <a:rPr lang="fr-FR" dirty="0">
                <a:solidFill>
                  <a:schemeClr val="tx1"/>
                </a:solidFill>
                <a:latin typeface="Calibri" charset="0"/>
                <a:ea typeface="MS PGothic" charset="0"/>
              </a:rPr>
              <a:t>Les SA en bonne santé qui représentent 50% de cette population. Ils ont des atteintes très minimes des fonctions physiologiques et peu ou pas de pathologies. </a:t>
            </a:r>
          </a:p>
          <a:p>
            <a:pPr algn="just" eaLnBrk="1" hangingPunct="1"/>
            <a:r>
              <a:rPr lang="fr-FR" dirty="0">
                <a:solidFill>
                  <a:schemeClr val="tx1"/>
                </a:solidFill>
                <a:latin typeface="Calibri" charset="0"/>
                <a:ea typeface="MS PGothic" charset="0"/>
              </a:rPr>
              <a:t>Les SA pré-fragiles 30% ou fragiles 15% qui sont dans une situation instable du fait d’une perte des réserves physiologiques  qui diminue les capacités d’adaptation au stress. </a:t>
            </a:r>
          </a:p>
          <a:p>
            <a:r>
              <a:rPr lang="fr-FR" dirty="0">
                <a:solidFill>
                  <a:schemeClr val="tx1"/>
                </a:solidFill>
                <a:latin typeface="Calibri" charset="0"/>
                <a:ea typeface="MS PGothic" charset="0"/>
              </a:rPr>
              <a:t>Les SA dépendants qui représentent 5-10% de cette population, ils sont le plus souvent  hospitalisés ou en institution. </a:t>
            </a:r>
          </a:p>
          <a:p>
            <a:r>
              <a:rPr lang="fr-FR" altLang="fr-FR" dirty="0">
                <a:ea typeface="ＭＳ Ｐゴシック" charset="-128"/>
              </a:rPr>
              <a:t>Une fois que la dépendance est établie n’est plus réversible,</a:t>
            </a:r>
            <a:endParaRPr lang="fr-FR" dirty="0">
              <a:solidFill>
                <a:schemeClr val="tx1"/>
              </a:solidFill>
              <a:latin typeface="Calibri" charset="0"/>
              <a:ea typeface="MS PGothic" charset="0"/>
            </a:endParaRPr>
          </a:p>
        </p:txBody>
      </p:sp>
      <p:sp>
        <p:nvSpPr>
          <p:cNvPr id="62467" name="Espace réservé du numéro de diapositiv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charset="0"/>
                <a:ea typeface="MS PGothic" charset="0"/>
                <a:cs typeface="MS PGothic" charset="0"/>
              </a:defRPr>
            </a:lvl1pPr>
            <a:lvl2pPr marL="742950" indent="-285750" eaLnBrk="0" hangingPunct="0">
              <a:defRPr sz="2400">
                <a:solidFill>
                  <a:schemeClr val="tx1"/>
                </a:solidFill>
                <a:latin typeface="Verdana" charset="0"/>
                <a:ea typeface="MS PGothic" charset="0"/>
                <a:cs typeface="MS PGothic" charset="0"/>
              </a:defRPr>
            </a:lvl2pPr>
            <a:lvl3pPr marL="1143000" indent="-228600" eaLnBrk="0" hangingPunct="0">
              <a:defRPr sz="2400">
                <a:solidFill>
                  <a:schemeClr val="tx1"/>
                </a:solidFill>
                <a:latin typeface="Verdana" charset="0"/>
                <a:ea typeface="MS PGothic" charset="0"/>
                <a:cs typeface="MS PGothic" charset="0"/>
              </a:defRPr>
            </a:lvl3pPr>
            <a:lvl4pPr marL="1600200" indent="-228600" eaLnBrk="0" hangingPunct="0">
              <a:defRPr sz="2400">
                <a:solidFill>
                  <a:schemeClr val="tx1"/>
                </a:solidFill>
                <a:latin typeface="Verdana" charset="0"/>
                <a:ea typeface="MS PGothic" charset="0"/>
                <a:cs typeface="MS PGothic" charset="0"/>
              </a:defRPr>
            </a:lvl4pPr>
            <a:lvl5pPr marL="2057400" indent="-228600" eaLnBrk="0" hangingPunct="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F19612D4-D7FC-B343-83AE-B84110181F62}" type="slidenum">
              <a:rPr lang="fr-FR" sz="1200">
                <a:solidFill>
                  <a:srgbClr val="000000"/>
                </a:solidFill>
                <a:cs typeface="Arial" charset="0"/>
              </a:rPr>
              <a:pPr/>
              <a:t>8</a:t>
            </a:fld>
            <a:endParaRPr lang="fr-FR" sz="1200">
              <a:solidFill>
                <a:srgbClr val="000000"/>
              </a:solidFill>
              <a:cs typeface="Arial" charset="0"/>
            </a:endParaRPr>
          </a:p>
        </p:txBody>
      </p:sp>
    </p:spTree>
    <p:extLst>
      <p:ext uri="{BB962C8B-B14F-4D97-AF65-F5344CB8AC3E}">
        <p14:creationId xmlns:p14="http://schemas.microsoft.com/office/powerpoint/2010/main" val="1180630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fr-FR" b="0" dirty="0">
                <a:latin typeface="Calibri" charset="0"/>
                <a:ea typeface="MS PGothic" charset="0"/>
              </a:rPr>
              <a:t>Aujourd’hui l’OMS propose une prise en charge précoce avant que le sujet ne soit fragile</a:t>
            </a:r>
            <a:endParaRPr lang="fr-FR" dirty="0"/>
          </a:p>
          <a:p>
            <a:pPr marL="0" marR="0" indent="0" algn="l" defTabSz="914400" rtl="0" eaLnBrk="1" fontAlgn="auto" latinLnBrk="0" hangingPunct="1">
              <a:lnSpc>
                <a:spcPct val="100000"/>
              </a:lnSpc>
              <a:spcBef>
                <a:spcPts val="0"/>
              </a:spcBef>
              <a:spcAft>
                <a:spcPts val="0"/>
              </a:spcAft>
              <a:buClrTx/>
              <a:buSzTx/>
              <a:buFontTx/>
              <a:buNone/>
              <a:tabLst/>
              <a:defRPr/>
            </a:pPr>
            <a:endParaRPr lang="fr-FR" b="1" dirty="0">
              <a:latin typeface="Calibri" charset="0"/>
              <a:ea typeface="MS PGothic" charset="0"/>
            </a:endParaRPr>
          </a:p>
          <a:p>
            <a:endParaRPr lang="fr-FR" dirty="0"/>
          </a:p>
        </p:txBody>
      </p:sp>
      <p:sp>
        <p:nvSpPr>
          <p:cNvPr id="4" name="Espace réservé du numéro de diapositive 3"/>
          <p:cNvSpPr>
            <a:spLocks noGrp="1"/>
          </p:cNvSpPr>
          <p:nvPr>
            <p:ph type="sldNum" sz="quarter" idx="10"/>
          </p:nvPr>
        </p:nvSpPr>
        <p:spPr/>
        <p:txBody>
          <a:bodyPr/>
          <a:lstStyle/>
          <a:p>
            <a:fld id="{40C7E7BE-DC9F-4FC3-AFD6-8E73284759AE}" type="slidenum">
              <a:rPr lang="fr-FR" smtClean="0"/>
              <a:t>9</a:t>
            </a:fld>
            <a:endParaRPr lang="fr-FR"/>
          </a:p>
        </p:txBody>
      </p:sp>
    </p:spTree>
    <p:extLst>
      <p:ext uri="{BB962C8B-B14F-4D97-AF65-F5344CB8AC3E}">
        <p14:creationId xmlns:p14="http://schemas.microsoft.com/office/powerpoint/2010/main" val="19556345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DA8323-66E8-4614-974F-F727D3C79C6C}"/>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A92A4FDC-D173-4022-8E02-D6C1411752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0E79D8F8-2A52-42B1-ACE9-29EDA6D875BD}"/>
              </a:ext>
            </a:extLst>
          </p:cNvPr>
          <p:cNvSpPr>
            <a:spLocks noGrp="1"/>
          </p:cNvSpPr>
          <p:nvPr>
            <p:ph type="dt" sz="half" idx="10"/>
          </p:nvPr>
        </p:nvSpPr>
        <p:spPr/>
        <p:txBody>
          <a:bodyPr/>
          <a:lstStyle/>
          <a:p>
            <a:fld id="{957DF7D0-F110-48E7-BEF2-AF729CDCA295}" type="datetimeFigureOut">
              <a:rPr lang="fr-FR" smtClean="0"/>
              <a:t>14/04/2023</a:t>
            </a:fld>
            <a:endParaRPr lang="fr-FR"/>
          </a:p>
        </p:txBody>
      </p:sp>
      <p:sp>
        <p:nvSpPr>
          <p:cNvPr id="5" name="Espace réservé du pied de page 4">
            <a:extLst>
              <a:ext uri="{FF2B5EF4-FFF2-40B4-BE49-F238E27FC236}">
                <a16:creationId xmlns:a16="http://schemas.microsoft.com/office/drawing/2014/main" id="{E33EB7F8-3EC9-4F06-8131-ADEAC4B3C65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78DADF8-DE9B-4408-8410-04F88A2753BE}"/>
              </a:ext>
            </a:extLst>
          </p:cNvPr>
          <p:cNvSpPr>
            <a:spLocks noGrp="1"/>
          </p:cNvSpPr>
          <p:nvPr>
            <p:ph type="sldNum" sz="quarter" idx="12"/>
          </p:nvPr>
        </p:nvSpPr>
        <p:spPr/>
        <p:txBody>
          <a:bodyPr/>
          <a:lstStyle/>
          <a:p>
            <a:fld id="{54973877-330F-4726-9189-040579FB9E17}" type="slidenum">
              <a:rPr lang="fr-FR" smtClean="0"/>
              <a:t>‹N°›</a:t>
            </a:fld>
            <a:endParaRPr lang="fr-FR"/>
          </a:p>
        </p:txBody>
      </p:sp>
    </p:spTree>
    <p:extLst>
      <p:ext uri="{BB962C8B-B14F-4D97-AF65-F5344CB8AC3E}">
        <p14:creationId xmlns:p14="http://schemas.microsoft.com/office/powerpoint/2010/main" val="1125939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D81A97-53DE-4522-A54C-13604B76B1EE}"/>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AA528966-B153-4759-A7C6-F74DDE2F5092}"/>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77D1166-14C7-4319-8E25-2DD0844366D9}"/>
              </a:ext>
            </a:extLst>
          </p:cNvPr>
          <p:cNvSpPr>
            <a:spLocks noGrp="1"/>
          </p:cNvSpPr>
          <p:nvPr>
            <p:ph type="dt" sz="half" idx="10"/>
          </p:nvPr>
        </p:nvSpPr>
        <p:spPr/>
        <p:txBody>
          <a:bodyPr/>
          <a:lstStyle/>
          <a:p>
            <a:fld id="{957DF7D0-F110-48E7-BEF2-AF729CDCA295}" type="datetimeFigureOut">
              <a:rPr lang="fr-FR" smtClean="0"/>
              <a:t>14/04/2023</a:t>
            </a:fld>
            <a:endParaRPr lang="fr-FR"/>
          </a:p>
        </p:txBody>
      </p:sp>
      <p:sp>
        <p:nvSpPr>
          <p:cNvPr id="5" name="Espace réservé du pied de page 4">
            <a:extLst>
              <a:ext uri="{FF2B5EF4-FFF2-40B4-BE49-F238E27FC236}">
                <a16:creationId xmlns:a16="http://schemas.microsoft.com/office/drawing/2014/main" id="{7FA16BF6-D05E-4EF2-A9AB-72FE9446825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5984D93-7031-48C0-B69E-CAD8BAB47060}"/>
              </a:ext>
            </a:extLst>
          </p:cNvPr>
          <p:cNvSpPr>
            <a:spLocks noGrp="1"/>
          </p:cNvSpPr>
          <p:nvPr>
            <p:ph type="sldNum" sz="quarter" idx="12"/>
          </p:nvPr>
        </p:nvSpPr>
        <p:spPr/>
        <p:txBody>
          <a:bodyPr/>
          <a:lstStyle/>
          <a:p>
            <a:fld id="{54973877-330F-4726-9189-040579FB9E17}" type="slidenum">
              <a:rPr lang="fr-FR" smtClean="0"/>
              <a:t>‹N°›</a:t>
            </a:fld>
            <a:endParaRPr lang="fr-FR"/>
          </a:p>
        </p:txBody>
      </p:sp>
    </p:spTree>
    <p:extLst>
      <p:ext uri="{BB962C8B-B14F-4D97-AF65-F5344CB8AC3E}">
        <p14:creationId xmlns:p14="http://schemas.microsoft.com/office/powerpoint/2010/main" val="2374563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43ED73E4-B2B3-4580-81B9-D9B17A99314C}"/>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FAF92918-57E5-4AB5-AEB9-3284B44FCE2A}"/>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5F928BF-FF55-41E9-8344-AB631D30334B}"/>
              </a:ext>
            </a:extLst>
          </p:cNvPr>
          <p:cNvSpPr>
            <a:spLocks noGrp="1"/>
          </p:cNvSpPr>
          <p:nvPr>
            <p:ph type="dt" sz="half" idx="10"/>
          </p:nvPr>
        </p:nvSpPr>
        <p:spPr/>
        <p:txBody>
          <a:bodyPr/>
          <a:lstStyle/>
          <a:p>
            <a:fld id="{957DF7D0-F110-48E7-BEF2-AF729CDCA295}" type="datetimeFigureOut">
              <a:rPr lang="fr-FR" smtClean="0"/>
              <a:t>14/04/2023</a:t>
            </a:fld>
            <a:endParaRPr lang="fr-FR"/>
          </a:p>
        </p:txBody>
      </p:sp>
      <p:sp>
        <p:nvSpPr>
          <p:cNvPr id="5" name="Espace réservé du pied de page 4">
            <a:extLst>
              <a:ext uri="{FF2B5EF4-FFF2-40B4-BE49-F238E27FC236}">
                <a16:creationId xmlns:a16="http://schemas.microsoft.com/office/drawing/2014/main" id="{C5EF9A68-1333-4D82-A409-B4588DB9872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B625F8C-7AF6-4A19-A663-4C038BC400D8}"/>
              </a:ext>
            </a:extLst>
          </p:cNvPr>
          <p:cNvSpPr>
            <a:spLocks noGrp="1"/>
          </p:cNvSpPr>
          <p:nvPr>
            <p:ph type="sldNum" sz="quarter" idx="12"/>
          </p:nvPr>
        </p:nvSpPr>
        <p:spPr/>
        <p:txBody>
          <a:bodyPr/>
          <a:lstStyle/>
          <a:p>
            <a:fld id="{54973877-330F-4726-9189-040579FB9E17}" type="slidenum">
              <a:rPr lang="fr-FR" smtClean="0"/>
              <a:t>‹N°›</a:t>
            </a:fld>
            <a:endParaRPr lang="fr-FR"/>
          </a:p>
        </p:txBody>
      </p:sp>
    </p:spTree>
    <p:extLst>
      <p:ext uri="{BB962C8B-B14F-4D97-AF65-F5344CB8AC3E}">
        <p14:creationId xmlns:p14="http://schemas.microsoft.com/office/powerpoint/2010/main" val="35278428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alking Background Page">
    <p:spTree>
      <p:nvGrpSpPr>
        <p:cNvPr id="1" name=""/>
        <p:cNvGrpSpPr/>
        <p:nvPr/>
      </p:nvGrpSpPr>
      <p:grpSpPr>
        <a:xfrm>
          <a:off x="0" y="0"/>
          <a:ext cx="0" cy="0"/>
          <a:chOff x="0" y="0"/>
          <a:chExt cx="0" cy="0"/>
        </a:xfrm>
      </p:grpSpPr>
      <p:pic>
        <p:nvPicPr>
          <p:cNvPr id="4" name="Image 6" descr="Vertical_Floorboards_RGB_Qu12.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0"/>
            <a:ext cx="1191684"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530773" y="334800"/>
            <a:ext cx="10051627" cy="1011600"/>
          </a:xfrm>
        </p:spPr>
        <p:txBody>
          <a:bodyPr/>
          <a:lstStyle>
            <a:lvl1pPr>
              <a:defRPr>
                <a:latin typeface="Arial"/>
                <a:cs typeface="Arial"/>
              </a:defRPr>
            </a:lvl1pPr>
          </a:lstStyle>
          <a:p>
            <a:r>
              <a:rPr lang="en-US" dirty="0"/>
              <a:t>Click to edit Master title style</a:t>
            </a:r>
          </a:p>
        </p:txBody>
      </p:sp>
      <p:sp>
        <p:nvSpPr>
          <p:cNvPr id="3" name="Content Placeholder 2"/>
          <p:cNvSpPr>
            <a:spLocks noGrp="1"/>
          </p:cNvSpPr>
          <p:nvPr>
            <p:ph sz="half" idx="1"/>
          </p:nvPr>
        </p:nvSpPr>
        <p:spPr>
          <a:xfrm>
            <a:off x="1530775" y="1600203"/>
            <a:ext cx="10051625" cy="4588933"/>
          </a:xfrm>
        </p:spPr>
        <p:txBody>
          <a:bodyPr/>
          <a:lstStyle>
            <a:lvl1pPr>
              <a:buClr>
                <a:schemeClr val="accent4"/>
              </a:buClr>
              <a:defRPr sz="2100">
                <a:latin typeface="Arial"/>
                <a:cs typeface="Arial"/>
              </a:defRPr>
            </a:lvl1pPr>
            <a:lvl2pPr>
              <a:buClr>
                <a:schemeClr val="accent4"/>
              </a:buClr>
              <a:defRPr sz="2100">
                <a:latin typeface="Arial"/>
                <a:cs typeface="Arial"/>
              </a:defRPr>
            </a:lvl2pPr>
            <a:lvl3pPr>
              <a:buClr>
                <a:schemeClr val="accent4"/>
              </a:buClr>
              <a:defRPr sz="1800">
                <a:latin typeface="Arial"/>
                <a:cs typeface="Arial"/>
              </a:defRPr>
            </a:lvl3pPr>
            <a:lvl4pPr>
              <a:buClr>
                <a:schemeClr val="accent4"/>
              </a:buClr>
              <a:defRPr sz="1800">
                <a:latin typeface="Arial"/>
                <a:cs typeface="Arial"/>
              </a:defRPr>
            </a:lvl4pPr>
            <a:lvl5pPr>
              <a:buClr>
                <a:schemeClr val="accent4"/>
              </a:buClr>
              <a:defRPr sz="1500">
                <a:latin typeface="Arial"/>
                <a:cs typeface="Aria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6329949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9E3E85-5234-46F6-A071-F468B99AE11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77FE8120-CB2E-4AE5-8D2B-0DE21C3AFA9B}"/>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279713A-C896-4040-BFF5-AC429F1F5E31}"/>
              </a:ext>
            </a:extLst>
          </p:cNvPr>
          <p:cNvSpPr>
            <a:spLocks noGrp="1"/>
          </p:cNvSpPr>
          <p:nvPr>
            <p:ph type="dt" sz="half" idx="10"/>
          </p:nvPr>
        </p:nvSpPr>
        <p:spPr/>
        <p:txBody>
          <a:bodyPr/>
          <a:lstStyle/>
          <a:p>
            <a:fld id="{957DF7D0-F110-48E7-BEF2-AF729CDCA295}" type="datetimeFigureOut">
              <a:rPr lang="fr-FR" smtClean="0"/>
              <a:t>14/04/2023</a:t>
            </a:fld>
            <a:endParaRPr lang="fr-FR"/>
          </a:p>
        </p:txBody>
      </p:sp>
      <p:sp>
        <p:nvSpPr>
          <p:cNvPr id="5" name="Espace réservé du pied de page 4">
            <a:extLst>
              <a:ext uri="{FF2B5EF4-FFF2-40B4-BE49-F238E27FC236}">
                <a16:creationId xmlns:a16="http://schemas.microsoft.com/office/drawing/2014/main" id="{E94B81E3-1ED1-4185-8543-6154886CED5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8AA8CF7-EAEA-47BD-8659-F0491989ADB2}"/>
              </a:ext>
            </a:extLst>
          </p:cNvPr>
          <p:cNvSpPr>
            <a:spLocks noGrp="1"/>
          </p:cNvSpPr>
          <p:nvPr>
            <p:ph type="sldNum" sz="quarter" idx="12"/>
          </p:nvPr>
        </p:nvSpPr>
        <p:spPr/>
        <p:txBody>
          <a:bodyPr/>
          <a:lstStyle/>
          <a:p>
            <a:fld id="{54973877-330F-4726-9189-040579FB9E17}" type="slidenum">
              <a:rPr lang="fr-FR" smtClean="0"/>
              <a:t>‹N°›</a:t>
            </a:fld>
            <a:endParaRPr lang="fr-FR"/>
          </a:p>
        </p:txBody>
      </p:sp>
    </p:spTree>
    <p:extLst>
      <p:ext uri="{BB962C8B-B14F-4D97-AF65-F5344CB8AC3E}">
        <p14:creationId xmlns:p14="http://schemas.microsoft.com/office/powerpoint/2010/main" val="3707881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9BC83D-867B-4D0F-ABC9-22EF136A5566}"/>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8AEF92AE-A279-4552-AB38-42871D9771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D7B2285C-2A46-4F4A-B35A-6C6F7211BEA3}"/>
              </a:ext>
            </a:extLst>
          </p:cNvPr>
          <p:cNvSpPr>
            <a:spLocks noGrp="1"/>
          </p:cNvSpPr>
          <p:nvPr>
            <p:ph type="dt" sz="half" idx="10"/>
          </p:nvPr>
        </p:nvSpPr>
        <p:spPr/>
        <p:txBody>
          <a:bodyPr/>
          <a:lstStyle/>
          <a:p>
            <a:fld id="{957DF7D0-F110-48E7-BEF2-AF729CDCA295}" type="datetimeFigureOut">
              <a:rPr lang="fr-FR" smtClean="0"/>
              <a:t>14/04/2023</a:t>
            </a:fld>
            <a:endParaRPr lang="fr-FR"/>
          </a:p>
        </p:txBody>
      </p:sp>
      <p:sp>
        <p:nvSpPr>
          <p:cNvPr id="5" name="Espace réservé du pied de page 4">
            <a:extLst>
              <a:ext uri="{FF2B5EF4-FFF2-40B4-BE49-F238E27FC236}">
                <a16:creationId xmlns:a16="http://schemas.microsoft.com/office/drawing/2014/main" id="{6DE8D204-62EB-4477-AD72-1F833162296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FCBC8AF-C821-46F0-8982-8ED3F493EFF0}"/>
              </a:ext>
            </a:extLst>
          </p:cNvPr>
          <p:cNvSpPr>
            <a:spLocks noGrp="1"/>
          </p:cNvSpPr>
          <p:nvPr>
            <p:ph type="sldNum" sz="quarter" idx="12"/>
          </p:nvPr>
        </p:nvSpPr>
        <p:spPr/>
        <p:txBody>
          <a:bodyPr/>
          <a:lstStyle/>
          <a:p>
            <a:fld id="{54973877-330F-4726-9189-040579FB9E17}" type="slidenum">
              <a:rPr lang="fr-FR" smtClean="0"/>
              <a:t>‹N°›</a:t>
            </a:fld>
            <a:endParaRPr lang="fr-FR"/>
          </a:p>
        </p:txBody>
      </p:sp>
    </p:spTree>
    <p:extLst>
      <p:ext uri="{BB962C8B-B14F-4D97-AF65-F5344CB8AC3E}">
        <p14:creationId xmlns:p14="http://schemas.microsoft.com/office/powerpoint/2010/main" val="3351790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9BB2F2-2D15-48FE-AF32-81D3D5F882AF}"/>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822C455-65B0-4695-B3C5-C0F01B2D8F2D}"/>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0F16F9A3-7A2B-49EF-833A-4B1704B8C1F4}"/>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73F8B748-FC93-4F63-9422-527E2F886660}"/>
              </a:ext>
            </a:extLst>
          </p:cNvPr>
          <p:cNvSpPr>
            <a:spLocks noGrp="1"/>
          </p:cNvSpPr>
          <p:nvPr>
            <p:ph type="dt" sz="half" idx="10"/>
          </p:nvPr>
        </p:nvSpPr>
        <p:spPr/>
        <p:txBody>
          <a:bodyPr/>
          <a:lstStyle/>
          <a:p>
            <a:fld id="{957DF7D0-F110-48E7-BEF2-AF729CDCA295}" type="datetimeFigureOut">
              <a:rPr lang="fr-FR" smtClean="0"/>
              <a:t>14/04/2023</a:t>
            </a:fld>
            <a:endParaRPr lang="fr-FR"/>
          </a:p>
        </p:txBody>
      </p:sp>
      <p:sp>
        <p:nvSpPr>
          <p:cNvPr id="6" name="Espace réservé du pied de page 5">
            <a:extLst>
              <a:ext uri="{FF2B5EF4-FFF2-40B4-BE49-F238E27FC236}">
                <a16:creationId xmlns:a16="http://schemas.microsoft.com/office/drawing/2014/main" id="{2E1F27E1-21A5-45A7-AB24-3C098319B09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8D7558C-24DF-4ACE-AFFD-C185FC3F717A}"/>
              </a:ext>
            </a:extLst>
          </p:cNvPr>
          <p:cNvSpPr>
            <a:spLocks noGrp="1"/>
          </p:cNvSpPr>
          <p:nvPr>
            <p:ph type="sldNum" sz="quarter" idx="12"/>
          </p:nvPr>
        </p:nvSpPr>
        <p:spPr/>
        <p:txBody>
          <a:bodyPr/>
          <a:lstStyle/>
          <a:p>
            <a:fld id="{54973877-330F-4726-9189-040579FB9E17}" type="slidenum">
              <a:rPr lang="fr-FR" smtClean="0"/>
              <a:t>‹N°›</a:t>
            </a:fld>
            <a:endParaRPr lang="fr-FR"/>
          </a:p>
        </p:txBody>
      </p:sp>
    </p:spTree>
    <p:extLst>
      <p:ext uri="{BB962C8B-B14F-4D97-AF65-F5344CB8AC3E}">
        <p14:creationId xmlns:p14="http://schemas.microsoft.com/office/powerpoint/2010/main" val="594719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D89D47-1346-4370-98E1-3B7E786C8296}"/>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C676BD35-6C0F-49AD-81B3-EFE59E83154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FDCBE66A-8755-41FA-B48F-380933B961AB}"/>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888042E2-F450-4CBF-8EEF-F6AD419CD1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A73CA956-03F1-448A-9E17-86AAB216EC8F}"/>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79E6C097-F137-4D5B-BBE5-3ECD3F49154A}"/>
              </a:ext>
            </a:extLst>
          </p:cNvPr>
          <p:cNvSpPr>
            <a:spLocks noGrp="1"/>
          </p:cNvSpPr>
          <p:nvPr>
            <p:ph type="dt" sz="half" idx="10"/>
          </p:nvPr>
        </p:nvSpPr>
        <p:spPr/>
        <p:txBody>
          <a:bodyPr/>
          <a:lstStyle/>
          <a:p>
            <a:fld id="{957DF7D0-F110-48E7-BEF2-AF729CDCA295}" type="datetimeFigureOut">
              <a:rPr lang="fr-FR" smtClean="0"/>
              <a:t>14/04/2023</a:t>
            </a:fld>
            <a:endParaRPr lang="fr-FR"/>
          </a:p>
        </p:txBody>
      </p:sp>
      <p:sp>
        <p:nvSpPr>
          <p:cNvPr id="8" name="Espace réservé du pied de page 7">
            <a:extLst>
              <a:ext uri="{FF2B5EF4-FFF2-40B4-BE49-F238E27FC236}">
                <a16:creationId xmlns:a16="http://schemas.microsoft.com/office/drawing/2014/main" id="{9B9CBEC3-BA1C-410B-9A6F-A7501A201ED4}"/>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75710C31-C0E1-4C36-B7CB-037E75387799}"/>
              </a:ext>
            </a:extLst>
          </p:cNvPr>
          <p:cNvSpPr>
            <a:spLocks noGrp="1"/>
          </p:cNvSpPr>
          <p:nvPr>
            <p:ph type="sldNum" sz="quarter" idx="12"/>
          </p:nvPr>
        </p:nvSpPr>
        <p:spPr/>
        <p:txBody>
          <a:bodyPr/>
          <a:lstStyle/>
          <a:p>
            <a:fld id="{54973877-330F-4726-9189-040579FB9E17}" type="slidenum">
              <a:rPr lang="fr-FR" smtClean="0"/>
              <a:t>‹N°›</a:t>
            </a:fld>
            <a:endParaRPr lang="fr-FR"/>
          </a:p>
        </p:txBody>
      </p:sp>
    </p:spTree>
    <p:extLst>
      <p:ext uri="{BB962C8B-B14F-4D97-AF65-F5344CB8AC3E}">
        <p14:creationId xmlns:p14="http://schemas.microsoft.com/office/powerpoint/2010/main" val="4179017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901E57-B8DC-44D0-9504-0CF32C5F7F02}"/>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838FB903-5EB3-4F93-9EF2-4E4982932A6A}"/>
              </a:ext>
            </a:extLst>
          </p:cNvPr>
          <p:cNvSpPr>
            <a:spLocks noGrp="1"/>
          </p:cNvSpPr>
          <p:nvPr>
            <p:ph type="dt" sz="half" idx="10"/>
          </p:nvPr>
        </p:nvSpPr>
        <p:spPr/>
        <p:txBody>
          <a:bodyPr/>
          <a:lstStyle/>
          <a:p>
            <a:fld id="{957DF7D0-F110-48E7-BEF2-AF729CDCA295}" type="datetimeFigureOut">
              <a:rPr lang="fr-FR" smtClean="0"/>
              <a:t>14/04/2023</a:t>
            </a:fld>
            <a:endParaRPr lang="fr-FR"/>
          </a:p>
        </p:txBody>
      </p:sp>
      <p:sp>
        <p:nvSpPr>
          <p:cNvPr id="4" name="Espace réservé du pied de page 3">
            <a:extLst>
              <a:ext uri="{FF2B5EF4-FFF2-40B4-BE49-F238E27FC236}">
                <a16:creationId xmlns:a16="http://schemas.microsoft.com/office/drawing/2014/main" id="{DB20DEB4-B098-41F1-B8CD-BEE6006B6D1C}"/>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05D9958D-A4F0-41DE-9EB5-A4641D18414D}"/>
              </a:ext>
            </a:extLst>
          </p:cNvPr>
          <p:cNvSpPr>
            <a:spLocks noGrp="1"/>
          </p:cNvSpPr>
          <p:nvPr>
            <p:ph type="sldNum" sz="quarter" idx="12"/>
          </p:nvPr>
        </p:nvSpPr>
        <p:spPr/>
        <p:txBody>
          <a:bodyPr/>
          <a:lstStyle/>
          <a:p>
            <a:fld id="{54973877-330F-4726-9189-040579FB9E17}" type="slidenum">
              <a:rPr lang="fr-FR" smtClean="0"/>
              <a:t>‹N°›</a:t>
            </a:fld>
            <a:endParaRPr lang="fr-FR"/>
          </a:p>
        </p:txBody>
      </p:sp>
    </p:spTree>
    <p:extLst>
      <p:ext uri="{BB962C8B-B14F-4D97-AF65-F5344CB8AC3E}">
        <p14:creationId xmlns:p14="http://schemas.microsoft.com/office/powerpoint/2010/main" val="1487695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31502B4D-A959-42B8-89CF-18E2B43B8A5E}"/>
              </a:ext>
            </a:extLst>
          </p:cNvPr>
          <p:cNvSpPr>
            <a:spLocks noGrp="1"/>
          </p:cNvSpPr>
          <p:nvPr>
            <p:ph type="dt" sz="half" idx="10"/>
          </p:nvPr>
        </p:nvSpPr>
        <p:spPr/>
        <p:txBody>
          <a:bodyPr/>
          <a:lstStyle/>
          <a:p>
            <a:fld id="{957DF7D0-F110-48E7-BEF2-AF729CDCA295}" type="datetimeFigureOut">
              <a:rPr lang="fr-FR" smtClean="0"/>
              <a:t>14/04/2023</a:t>
            </a:fld>
            <a:endParaRPr lang="fr-FR"/>
          </a:p>
        </p:txBody>
      </p:sp>
      <p:sp>
        <p:nvSpPr>
          <p:cNvPr id="3" name="Espace réservé du pied de page 2">
            <a:extLst>
              <a:ext uri="{FF2B5EF4-FFF2-40B4-BE49-F238E27FC236}">
                <a16:creationId xmlns:a16="http://schemas.microsoft.com/office/drawing/2014/main" id="{64329059-3215-443C-948E-A782A0220A7B}"/>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64764F99-E019-4ED9-8884-3504358F0AAA}"/>
              </a:ext>
            </a:extLst>
          </p:cNvPr>
          <p:cNvSpPr>
            <a:spLocks noGrp="1"/>
          </p:cNvSpPr>
          <p:nvPr>
            <p:ph type="sldNum" sz="quarter" idx="12"/>
          </p:nvPr>
        </p:nvSpPr>
        <p:spPr/>
        <p:txBody>
          <a:bodyPr/>
          <a:lstStyle/>
          <a:p>
            <a:fld id="{54973877-330F-4726-9189-040579FB9E17}" type="slidenum">
              <a:rPr lang="fr-FR" smtClean="0"/>
              <a:t>‹N°›</a:t>
            </a:fld>
            <a:endParaRPr lang="fr-FR"/>
          </a:p>
        </p:txBody>
      </p:sp>
    </p:spTree>
    <p:extLst>
      <p:ext uri="{BB962C8B-B14F-4D97-AF65-F5344CB8AC3E}">
        <p14:creationId xmlns:p14="http://schemas.microsoft.com/office/powerpoint/2010/main" val="346608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A760A0-DC47-4ED2-9304-78B9830E337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D0A0591F-1D41-4B5B-9CEF-AED8D00DB24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F45F5E1B-4723-4213-AA65-97742FCA2B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EB6C5B0F-AB5A-437A-B59D-4893F68CA62B}"/>
              </a:ext>
            </a:extLst>
          </p:cNvPr>
          <p:cNvSpPr>
            <a:spLocks noGrp="1"/>
          </p:cNvSpPr>
          <p:nvPr>
            <p:ph type="dt" sz="half" idx="10"/>
          </p:nvPr>
        </p:nvSpPr>
        <p:spPr/>
        <p:txBody>
          <a:bodyPr/>
          <a:lstStyle/>
          <a:p>
            <a:fld id="{957DF7D0-F110-48E7-BEF2-AF729CDCA295}" type="datetimeFigureOut">
              <a:rPr lang="fr-FR" smtClean="0"/>
              <a:t>14/04/2023</a:t>
            </a:fld>
            <a:endParaRPr lang="fr-FR"/>
          </a:p>
        </p:txBody>
      </p:sp>
      <p:sp>
        <p:nvSpPr>
          <p:cNvPr id="6" name="Espace réservé du pied de page 5">
            <a:extLst>
              <a:ext uri="{FF2B5EF4-FFF2-40B4-BE49-F238E27FC236}">
                <a16:creationId xmlns:a16="http://schemas.microsoft.com/office/drawing/2014/main" id="{B12C4BE8-B6F6-4F14-AA0A-288E9507980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4410DF1-3F69-4A6A-999D-19AD79A1ADDE}"/>
              </a:ext>
            </a:extLst>
          </p:cNvPr>
          <p:cNvSpPr>
            <a:spLocks noGrp="1"/>
          </p:cNvSpPr>
          <p:nvPr>
            <p:ph type="sldNum" sz="quarter" idx="12"/>
          </p:nvPr>
        </p:nvSpPr>
        <p:spPr/>
        <p:txBody>
          <a:bodyPr/>
          <a:lstStyle/>
          <a:p>
            <a:fld id="{54973877-330F-4726-9189-040579FB9E17}" type="slidenum">
              <a:rPr lang="fr-FR" smtClean="0"/>
              <a:t>‹N°›</a:t>
            </a:fld>
            <a:endParaRPr lang="fr-FR"/>
          </a:p>
        </p:txBody>
      </p:sp>
    </p:spTree>
    <p:extLst>
      <p:ext uri="{BB962C8B-B14F-4D97-AF65-F5344CB8AC3E}">
        <p14:creationId xmlns:p14="http://schemas.microsoft.com/office/powerpoint/2010/main" val="1392938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9734DD-A433-4475-88CE-B779272EC27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4B3E3B78-D216-4729-810E-51C22B9CD2E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1375B3B4-7840-4F37-BF74-F3C6951EF2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595941B2-2859-46B6-A931-29E56BA98E1E}"/>
              </a:ext>
            </a:extLst>
          </p:cNvPr>
          <p:cNvSpPr>
            <a:spLocks noGrp="1"/>
          </p:cNvSpPr>
          <p:nvPr>
            <p:ph type="dt" sz="half" idx="10"/>
          </p:nvPr>
        </p:nvSpPr>
        <p:spPr/>
        <p:txBody>
          <a:bodyPr/>
          <a:lstStyle/>
          <a:p>
            <a:fld id="{957DF7D0-F110-48E7-BEF2-AF729CDCA295}" type="datetimeFigureOut">
              <a:rPr lang="fr-FR" smtClean="0"/>
              <a:t>14/04/2023</a:t>
            </a:fld>
            <a:endParaRPr lang="fr-FR"/>
          </a:p>
        </p:txBody>
      </p:sp>
      <p:sp>
        <p:nvSpPr>
          <p:cNvPr id="6" name="Espace réservé du pied de page 5">
            <a:extLst>
              <a:ext uri="{FF2B5EF4-FFF2-40B4-BE49-F238E27FC236}">
                <a16:creationId xmlns:a16="http://schemas.microsoft.com/office/drawing/2014/main" id="{0C5CBE3F-8A81-4A00-AC20-E35E81FAD3E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84C75B4-7495-47B4-B08F-E6F54655B6DD}"/>
              </a:ext>
            </a:extLst>
          </p:cNvPr>
          <p:cNvSpPr>
            <a:spLocks noGrp="1"/>
          </p:cNvSpPr>
          <p:nvPr>
            <p:ph type="sldNum" sz="quarter" idx="12"/>
          </p:nvPr>
        </p:nvSpPr>
        <p:spPr/>
        <p:txBody>
          <a:bodyPr/>
          <a:lstStyle/>
          <a:p>
            <a:fld id="{54973877-330F-4726-9189-040579FB9E17}" type="slidenum">
              <a:rPr lang="fr-FR" smtClean="0"/>
              <a:t>‹N°›</a:t>
            </a:fld>
            <a:endParaRPr lang="fr-FR"/>
          </a:p>
        </p:txBody>
      </p:sp>
    </p:spTree>
    <p:extLst>
      <p:ext uri="{BB962C8B-B14F-4D97-AF65-F5344CB8AC3E}">
        <p14:creationId xmlns:p14="http://schemas.microsoft.com/office/powerpoint/2010/main" val="2303764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9533B58-A733-456C-BEC8-3A0C3DCF9A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EF7137D8-10D0-416F-928A-03EFC1FCA7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1EF1EF7-1BEE-4258-BB6D-02FED3A887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7DF7D0-F110-48E7-BEF2-AF729CDCA295}" type="datetimeFigureOut">
              <a:rPr lang="fr-FR" smtClean="0"/>
              <a:t>14/04/2023</a:t>
            </a:fld>
            <a:endParaRPr lang="fr-FR"/>
          </a:p>
        </p:txBody>
      </p:sp>
      <p:sp>
        <p:nvSpPr>
          <p:cNvPr id="5" name="Espace réservé du pied de page 4">
            <a:extLst>
              <a:ext uri="{FF2B5EF4-FFF2-40B4-BE49-F238E27FC236}">
                <a16:creationId xmlns:a16="http://schemas.microsoft.com/office/drawing/2014/main" id="{D7DC66DB-3B88-4ED2-984E-DE6B03835A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1A242A34-ED06-4F6F-B7C7-B8142DCFDB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973877-330F-4726-9189-040579FB9E17}" type="slidenum">
              <a:rPr lang="fr-FR" smtClean="0"/>
              <a:t>‹N°›</a:t>
            </a:fld>
            <a:endParaRPr lang="fr-FR"/>
          </a:p>
        </p:txBody>
      </p:sp>
    </p:spTree>
    <p:extLst>
      <p:ext uri="{BB962C8B-B14F-4D97-AF65-F5344CB8AC3E}">
        <p14:creationId xmlns:p14="http://schemas.microsoft.com/office/powerpoint/2010/main" val="35700817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microsoft.com/office/2007/relationships/hdphoto" Target="../media/hdphoto1.wdp"/><Relationship Id="rId9"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hyperlink" Target="https://icopebot.botdesign.net/" TargetMode="External"/><Relationship Id="rId7"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hyperlink" Target="https://icope.chu-toulouse.fr/home" TargetMode="External"/><Relationship Id="rId9"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s://www.icope-formation.com/"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8" Type="http://schemas.openxmlformats.org/officeDocument/2006/relationships/hyperlink" Target="https://www.youtube.com/watch?v=xYFJ1Ik0aJ8" TargetMode="External"/><Relationship Id="rId3" Type="http://schemas.openxmlformats.org/officeDocument/2006/relationships/image" Target="../media/image38.png"/><Relationship Id="rId7" Type="http://schemas.openxmlformats.org/officeDocument/2006/relationships/hyperlink" Target="https://www.youtube.com/watch?v=pyd3w6KBIL0"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www.dropbox.com/s/qtua89acu1tag4m/Simulation%20entretien.mp4?dl=0" TargetMode="External"/><Relationship Id="rId5" Type="http://schemas.openxmlformats.org/officeDocument/2006/relationships/hyperlink" Target="https://youtu.be/09IgFoLC1JE" TargetMode="External"/><Relationship Id="rId10" Type="http://schemas.openxmlformats.org/officeDocument/2006/relationships/hyperlink" Target="https://drive.google.com/file/d/1Q9pKli37EXnZIyW2Vft9iSYNfqxL9LGs/view?usp=sharing" TargetMode="External"/><Relationship Id="rId4" Type="http://schemas.openxmlformats.org/officeDocument/2006/relationships/image" Target="../media/image39.png"/><Relationship Id="rId9" Type="http://schemas.openxmlformats.org/officeDocument/2006/relationships/hyperlink" Target="https://www.youtube.com/watch?v=-aQKlc_7Ndk"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mailto:mathieu.ce@chu-toulouse.fr" TargetMode="External"/><Relationship Id="rId7" Type="http://schemas.openxmlformats.org/officeDocument/2006/relationships/hyperlink" Target="https://apps.who.int/iris/bitstream/handle/10665/329945/9789290313274-fre.pdf?sequence=5&amp;isAllowed=y"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mailto:berbon.c@chu-toulouse.fr" TargetMode="External"/><Relationship Id="rId5" Type="http://schemas.openxmlformats.org/officeDocument/2006/relationships/hyperlink" Target="mailto:tavassoli.n@chu-toulouse.fr" TargetMode="External"/><Relationship Id="rId4" Type="http://schemas.openxmlformats.org/officeDocument/2006/relationships/hyperlink" Target="mailto:dekerimel.j@chu-toulouse.fr"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6AE5356-7FFB-4D4E-A648-98C9564EAD05}"/>
              </a:ext>
            </a:extLst>
          </p:cNvPr>
          <p:cNvSpPr>
            <a:spLocks noGrp="1"/>
          </p:cNvSpPr>
          <p:nvPr>
            <p:ph type="ctrTitle"/>
          </p:nvPr>
        </p:nvSpPr>
        <p:spPr>
          <a:xfrm>
            <a:off x="3289576" y="508641"/>
            <a:ext cx="8716568" cy="1270664"/>
          </a:xfrm>
        </p:spPr>
        <p:txBody>
          <a:bodyPr>
            <a:noAutofit/>
          </a:bodyPr>
          <a:lstStyle/>
          <a:p>
            <a:r>
              <a:rPr lang="fr-FR" sz="4400" b="1" dirty="0">
                <a:solidFill>
                  <a:srgbClr val="002060"/>
                </a:solidFill>
                <a:latin typeface="+mn-lt"/>
              </a:rPr>
              <a:t>Programme ICOPE de l’OMS</a:t>
            </a:r>
            <a:br>
              <a:rPr lang="fr-FR" sz="4400" b="1" dirty="0">
                <a:solidFill>
                  <a:srgbClr val="002060"/>
                </a:solidFill>
                <a:latin typeface="+mn-lt"/>
              </a:rPr>
            </a:br>
            <a:r>
              <a:rPr lang="fr-FR" sz="4400" b="1" dirty="0">
                <a:solidFill>
                  <a:srgbClr val="002060"/>
                </a:solidFill>
                <a:latin typeface="+mn-lt"/>
              </a:rPr>
              <a:t> </a:t>
            </a:r>
            <a:r>
              <a:rPr lang="fr-FR" sz="4000" dirty="0">
                <a:solidFill>
                  <a:schemeClr val="accent2">
                    <a:lumMod val="75000"/>
                  </a:schemeClr>
                </a:solidFill>
                <a:latin typeface="+mn-lt"/>
              </a:rPr>
              <a:t>Soins intégrés pour la personne âgée</a:t>
            </a:r>
          </a:p>
        </p:txBody>
      </p:sp>
      <p:pic>
        <p:nvPicPr>
          <p:cNvPr id="1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9429997" y="5569654"/>
            <a:ext cx="2576147" cy="1213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Image 6"/>
          <p:cNvPicPr>
            <a:picLocks noChangeAspect="1"/>
          </p:cNvPicPr>
          <p:nvPr/>
        </p:nvPicPr>
        <p:blipFill>
          <a:blip r:embed="rId4"/>
          <a:stretch>
            <a:fillRect/>
          </a:stretch>
        </p:blipFill>
        <p:spPr>
          <a:xfrm>
            <a:off x="3981885" y="2707475"/>
            <a:ext cx="4741506" cy="2862179"/>
          </a:xfrm>
          <a:prstGeom prst="rect">
            <a:avLst/>
          </a:prstGeom>
        </p:spPr>
      </p:pic>
      <p:pic>
        <p:nvPicPr>
          <p:cNvPr id="8" name="Image 7"/>
          <p:cNvPicPr>
            <a:picLocks noChangeAspect="1"/>
          </p:cNvPicPr>
          <p:nvPr/>
        </p:nvPicPr>
        <p:blipFill>
          <a:blip r:embed="rId5"/>
          <a:stretch>
            <a:fillRect/>
          </a:stretch>
        </p:blipFill>
        <p:spPr>
          <a:xfrm>
            <a:off x="9514636" y="3167350"/>
            <a:ext cx="2077977" cy="896877"/>
          </a:xfrm>
          <a:prstGeom prst="rect">
            <a:avLst/>
          </a:prstGeom>
        </p:spPr>
      </p:pic>
      <p:pic>
        <p:nvPicPr>
          <p:cNvPr id="9" name="Image 8"/>
          <p:cNvPicPr>
            <a:picLocks noChangeAspect="1"/>
          </p:cNvPicPr>
          <p:nvPr/>
        </p:nvPicPr>
        <p:blipFill>
          <a:blip r:embed="rId6"/>
          <a:stretch>
            <a:fillRect/>
          </a:stretch>
        </p:blipFill>
        <p:spPr>
          <a:xfrm>
            <a:off x="9404283" y="4179223"/>
            <a:ext cx="2188330" cy="501461"/>
          </a:xfrm>
          <a:prstGeom prst="rect">
            <a:avLst/>
          </a:prstGeom>
        </p:spPr>
      </p:pic>
      <p:pic>
        <p:nvPicPr>
          <p:cNvPr id="10" name="Picture 2" descr="\\postes.chu-toulouse.fr\users$\CARRIE.I\Mes documents\Mes images\WHO-CC-FR - LOGO FINAL.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12209" y="5779402"/>
            <a:ext cx="3387837" cy="908679"/>
          </a:xfrm>
          <a:prstGeom prst="rect">
            <a:avLst/>
          </a:prstGeom>
          <a:noFill/>
        </p:spPr>
      </p:pic>
      <p:pic>
        <p:nvPicPr>
          <p:cNvPr id="205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42" y="14741"/>
            <a:ext cx="3550787" cy="502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ZoneTexte 2"/>
          <p:cNvSpPr txBox="1"/>
          <p:nvPr/>
        </p:nvSpPr>
        <p:spPr>
          <a:xfrm>
            <a:off x="449894" y="5040310"/>
            <a:ext cx="2633093" cy="1200329"/>
          </a:xfrm>
          <a:prstGeom prst="rect">
            <a:avLst/>
          </a:prstGeom>
          <a:noFill/>
        </p:spPr>
        <p:txBody>
          <a:bodyPr wrap="none" rtlCol="0">
            <a:spAutoFit/>
          </a:bodyPr>
          <a:lstStyle/>
          <a:p>
            <a:pPr algn="ctr"/>
            <a:r>
              <a:rPr lang="fr-FR" b="1" dirty="0">
                <a:solidFill>
                  <a:srgbClr val="FF0000"/>
                </a:solidFill>
              </a:rPr>
              <a:t>Docteur Yannick GASNIER</a:t>
            </a:r>
          </a:p>
          <a:p>
            <a:pPr algn="ctr"/>
            <a:r>
              <a:rPr lang="fr-FR" b="1" dirty="0">
                <a:solidFill>
                  <a:srgbClr val="FF0000"/>
                </a:solidFill>
              </a:rPr>
              <a:t>Chef du pôle de Gériatrie</a:t>
            </a:r>
          </a:p>
          <a:p>
            <a:pPr algn="ctr"/>
            <a:r>
              <a:rPr lang="fr-FR" b="1" dirty="0">
                <a:solidFill>
                  <a:srgbClr val="FF0000"/>
                </a:solidFill>
              </a:rPr>
              <a:t>Du CH de Bigorre</a:t>
            </a:r>
          </a:p>
          <a:p>
            <a:pPr algn="ctr"/>
            <a:r>
              <a:rPr lang="fr-FR" b="1" dirty="0">
                <a:solidFill>
                  <a:srgbClr val="FF0000"/>
                </a:solidFill>
              </a:rPr>
              <a:t>ETVPD 65</a:t>
            </a:r>
          </a:p>
        </p:txBody>
      </p:sp>
    </p:spTree>
    <p:extLst>
      <p:ext uri="{BB962C8B-B14F-4D97-AF65-F5344CB8AC3E}">
        <p14:creationId xmlns:p14="http://schemas.microsoft.com/office/powerpoint/2010/main" val="37810453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4EF66653-31CE-48BE-AD65-76A112EEA7F4}"/>
              </a:ext>
            </a:extLst>
          </p:cNvPr>
          <p:cNvSpPr txBox="1">
            <a:spLocks/>
          </p:cNvSpPr>
          <p:nvPr/>
        </p:nvSpPr>
        <p:spPr>
          <a:xfrm>
            <a:off x="0" y="1"/>
            <a:ext cx="12192000" cy="90283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b="1" kern="1200">
                <a:solidFill>
                  <a:schemeClr val="accent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3600" b="1" i="0" u="none" strike="noStrike" kern="1200" cap="none" spc="0" normalizeH="0" baseline="0" noProof="0" dirty="0">
                <a:ln>
                  <a:noFill/>
                </a:ln>
                <a:solidFill>
                  <a:srgbClr val="191669"/>
                </a:solidFill>
                <a:effectLst/>
                <a:uLnTx/>
                <a:uFillTx/>
                <a:latin typeface="Arial" panose="020B0604020202020204"/>
                <a:ea typeface="+mj-ea"/>
                <a:cs typeface="+mj-cs"/>
                <a:sym typeface="Arial"/>
              </a:rPr>
              <a:t>Programme ICOPE de l’OMS</a:t>
            </a:r>
          </a:p>
        </p:txBody>
      </p:sp>
      <p:pic>
        <p:nvPicPr>
          <p:cNvPr id="6" name="Image 5"/>
          <p:cNvPicPr>
            <a:picLocks noChangeAspect="1"/>
          </p:cNvPicPr>
          <p:nvPr/>
        </p:nvPicPr>
        <p:blipFill rotWithShape="1">
          <a:blip r:embed="rId3"/>
          <a:srcRect r="7175"/>
          <a:stretch/>
        </p:blipFill>
        <p:spPr>
          <a:xfrm>
            <a:off x="8062481" y="902830"/>
            <a:ext cx="4129519" cy="3046309"/>
          </a:xfrm>
          <a:prstGeom prst="rect">
            <a:avLst/>
          </a:prstGeom>
        </p:spPr>
      </p:pic>
      <p:pic>
        <p:nvPicPr>
          <p:cNvPr id="8" name="Image 7"/>
          <p:cNvPicPr>
            <a:picLocks noChangeAspect="1"/>
          </p:cNvPicPr>
          <p:nvPr/>
        </p:nvPicPr>
        <p:blipFill>
          <a:blip r:embed="rId4"/>
          <a:stretch>
            <a:fillRect/>
          </a:stretch>
        </p:blipFill>
        <p:spPr>
          <a:xfrm>
            <a:off x="8461319" y="4650343"/>
            <a:ext cx="3542796" cy="2055986"/>
          </a:xfrm>
          <a:prstGeom prst="rect">
            <a:avLst/>
          </a:prstGeom>
        </p:spPr>
      </p:pic>
      <p:sp>
        <p:nvSpPr>
          <p:cNvPr id="7" name="Espace réservé du contenu 2">
            <a:extLst>
              <a:ext uri="{FF2B5EF4-FFF2-40B4-BE49-F238E27FC236}">
                <a16:creationId xmlns:a16="http://schemas.microsoft.com/office/drawing/2014/main" id="{42C209B1-BE92-4763-A601-7FAEB3570CDC}"/>
              </a:ext>
            </a:extLst>
          </p:cNvPr>
          <p:cNvSpPr txBox="1">
            <a:spLocks/>
          </p:cNvSpPr>
          <p:nvPr/>
        </p:nvSpPr>
        <p:spPr>
          <a:xfrm>
            <a:off x="319177" y="970178"/>
            <a:ext cx="8142142" cy="465424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Monaco" pitchFamily="2" charset="77"/>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Monaco" pitchFamily="2" charset="77"/>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Monaco" pitchFamily="2" charset="77"/>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0"/>
              </a:spcBef>
              <a:spcAft>
                <a:spcPts val="0"/>
              </a:spcAft>
              <a:buClrTx/>
              <a:buSzTx/>
              <a:buFont typeface="Wingdings" panose="05000000000000000000" pitchFamily="2" charset="2"/>
              <a:buChar char="ü"/>
              <a:tabLst/>
              <a:defRPr/>
            </a:pPr>
            <a:r>
              <a:rPr kumimoji="0" lang="fr-FR" sz="2400" b="1" i="0" u="none" strike="noStrike" kern="1200" cap="none" spc="0" normalizeH="0" baseline="0" noProof="0" dirty="0">
                <a:ln>
                  <a:noFill/>
                </a:ln>
                <a:solidFill>
                  <a:schemeClr val="accent2">
                    <a:lumMod val="75000"/>
                  </a:schemeClr>
                </a:solidFill>
                <a:effectLst/>
                <a:uLnTx/>
                <a:uFillTx/>
                <a:latin typeface="Arial" panose="020B0604020202020204"/>
                <a:ea typeface="+mn-ea"/>
                <a:cs typeface="+mn-cs"/>
                <a:sym typeface="Arial"/>
              </a:rPr>
              <a:t>Objectif</a:t>
            </a:r>
            <a:r>
              <a:rPr kumimoji="0" lang="fr-FR" sz="2400" b="1" i="0" u="none" strike="noStrike" kern="1200" cap="none" spc="0" normalizeH="0" baseline="0" noProof="0" dirty="0">
                <a:ln>
                  <a:noFill/>
                </a:ln>
                <a:solidFill>
                  <a:schemeClr val="accent2"/>
                </a:solidFill>
                <a:effectLst/>
                <a:uLnTx/>
                <a:uFillTx/>
                <a:latin typeface="Arial" panose="020B0604020202020204"/>
                <a:ea typeface="+mn-ea"/>
                <a:cs typeface="+mn-cs"/>
                <a:sym typeface="Arial"/>
              </a:rPr>
              <a:t> </a:t>
            </a:r>
          </a:p>
          <a:p>
            <a:pPr marL="1028700" marR="0" lvl="1" indent="-342900" algn="l" defTabSz="914400" rtl="0" eaLnBrk="1" fontAlgn="auto" latinLnBrk="0" hangingPunct="1">
              <a:lnSpc>
                <a:spcPct val="100000"/>
              </a:lnSpc>
              <a:spcBef>
                <a:spcPct val="0"/>
              </a:spcBef>
              <a:spcAft>
                <a:spcPts val="0"/>
              </a:spcAft>
              <a:buClrTx/>
              <a:buSzTx/>
              <a:buFont typeface="Wingdings" panose="05000000000000000000" pitchFamily="2" charset="2"/>
              <a:buChar char="ü"/>
              <a:tabLst/>
              <a:defRPr/>
            </a:pPr>
            <a:r>
              <a:rPr kumimoji="0" lang="fr-FR" sz="1800" b="0" i="0" u="none" strike="noStrike" kern="1200" cap="none" spc="0" normalizeH="0" baseline="0" noProof="0" dirty="0">
                <a:ln>
                  <a:noFill/>
                </a:ln>
                <a:solidFill>
                  <a:srgbClr val="191669"/>
                </a:solidFill>
                <a:effectLst/>
                <a:uLnTx/>
                <a:uFillTx/>
                <a:latin typeface="Arial" panose="020B0604020202020204"/>
                <a:ea typeface="+mn-ea"/>
                <a:cs typeface="+mn-cs"/>
                <a:sym typeface="Arial"/>
              </a:rPr>
              <a:t>Diminuer le nombre de personnes âgées dépendantes</a:t>
            </a:r>
          </a:p>
          <a:p>
            <a:pPr marL="342900" lvl="0" indent="-342900">
              <a:lnSpc>
                <a:spcPct val="100000"/>
              </a:lnSpc>
              <a:spcBef>
                <a:spcPct val="0"/>
              </a:spcBef>
              <a:buFont typeface="Wingdings" panose="05000000000000000000" pitchFamily="2" charset="2"/>
              <a:buChar char="ü"/>
              <a:defRPr/>
            </a:pPr>
            <a:endParaRPr lang="fr-FR" sz="600" b="1" dirty="0">
              <a:solidFill>
                <a:srgbClr val="ED7D31"/>
              </a:solidFill>
              <a:latin typeface="Arial" panose="020B0604020202020204"/>
              <a:sym typeface="Arial"/>
            </a:endParaRPr>
          </a:p>
          <a:p>
            <a:pPr marL="342900" lvl="0" indent="-342900">
              <a:lnSpc>
                <a:spcPct val="100000"/>
              </a:lnSpc>
              <a:spcBef>
                <a:spcPct val="0"/>
              </a:spcBef>
              <a:buFont typeface="Wingdings" panose="05000000000000000000" pitchFamily="2" charset="2"/>
              <a:buChar char="ü"/>
              <a:defRPr/>
            </a:pPr>
            <a:r>
              <a:rPr lang="fr-FR" sz="2400" b="1" dirty="0">
                <a:solidFill>
                  <a:schemeClr val="accent2">
                    <a:lumMod val="75000"/>
                  </a:schemeClr>
                </a:solidFill>
                <a:latin typeface="Arial" panose="020B0604020202020204"/>
                <a:sym typeface="Arial"/>
              </a:rPr>
              <a:t>Nouveauté </a:t>
            </a:r>
          </a:p>
          <a:p>
            <a:pPr marL="1028700" lvl="1" indent="-342900">
              <a:lnSpc>
                <a:spcPct val="100000"/>
              </a:lnSpc>
              <a:spcBef>
                <a:spcPct val="0"/>
              </a:spcBef>
              <a:buFont typeface="Wingdings" panose="05000000000000000000" pitchFamily="2" charset="2"/>
              <a:buChar char="ü"/>
              <a:defRPr/>
            </a:pPr>
            <a:r>
              <a:rPr lang="fr-FR" sz="1800" dirty="0">
                <a:solidFill>
                  <a:srgbClr val="191669"/>
                </a:solidFill>
                <a:latin typeface="Arial" panose="020B0604020202020204"/>
                <a:sym typeface="Arial"/>
              </a:rPr>
              <a:t>Modèle préventif vs curatif</a:t>
            </a:r>
          </a:p>
          <a:p>
            <a:pPr marL="1028700" lvl="1" indent="-342900">
              <a:lnSpc>
                <a:spcPct val="100000"/>
              </a:lnSpc>
              <a:spcBef>
                <a:spcPct val="0"/>
              </a:spcBef>
              <a:buFont typeface="Wingdings" panose="05000000000000000000" pitchFamily="2" charset="2"/>
              <a:buChar char="ü"/>
              <a:defRPr/>
            </a:pPr>
            <a:r>
              <a:rPr lang="fr-FR" sz="1800" dirty="0">
                <a:solidFill>
                  <a:srgbClr val="191669"/>
                </a:solidFill>
                <a:latin typeface="Arial" panose="020B0604020202020204"/>
                <a:sym typeface="Arial"/>
              </a:rPr>
              <a:t>Médecine digitale</a:t>
            </a:r>
          </a:p>
          <a:p>
            <a:pPr marL="1028700" lvl="1" indent="-342900">
              <a:lnSpc>
                <a:spcPct val="100000"/>
              </a:lnSpc>
              <a:spcBef>
                <a:spcPct val="0"/>
              </a:spcBef>
              <a:buFont typeface="Wingdings" panose="05000000000000000000" pitchFamily="2" charset="2"/>
              <a:buChar char="ü"/>
              <a:defRPr/>
            </a:pPr>
            <a:r>
              <a:rPr lang="fr-FR" sz="1800" dirty="0">
                <a:solidFill>
                  <a:srgbClr val="191669"/>
                </a:solidFill>
                <a:latin typeface="Arial" panose="020B0604020202020204"/>
                <a:sym typeface="Arial"/>
              </a:rPr>
              <a:t>Autonomisation du patient (senior : acteur de sa propre santé)</a:t>
            </a:r>
          </a:p>
          <a:p>
            <a:pPr marR="0" lvl="1" indent="0" algn="l" defTabSz="914400" rtl="0" eaLnBrk="1" fontAlgn="auto" latinLnBrk="0" hangingPunct="1">
              <a:lnSpc>
                <a:spcPct val="100000"/>
              </a:lnSpc>
              <a:spcBef>
                <a:spcPct val="0"/>
              </a:spcBef>
              <a:spcAft>
                <a:spcPts val="0"/>
              </a:spcAft>
              <a:buClrTx/>
              <a:buSzTx/>
              <a:buNone/>
              <a:tabLst/>
              <a:defRPr/>
            </a:pPr>
            <a:endParaRPr kumimoji="0" lang="fr-FR" sz="900" b="0" i="0" u="none" strike="noStrike" kern="1200" cap="none" spc="0" normalizeH="0" baseline="0" noProof="0" dirty="0">
              <a:ln>
                <a:noFill/>
              </a:ln>
              <a:solidFill>
                <a:srgbClr val="191669"/>
              </a:solidFill>
              <a:effectLst/>
              <a:uLnTx/>
              <a:uFillTx/>
              <a:latin typeface="Arial" panose="020B0604020202020204"/>
              <a:ea typeface="+mn-ea"/>
              <a:cs typeface="+mn-cs"/>
              <a:sym typeface="Arial"/>
            </a:endParaRPr>
          </a:p>
          <a:p>
            <a:pPr marL="342900" marR="0" lvl="0" indent="-342900" algn="l" defTabSz="914400" rtl="0" eaLnBrk="1" fontAlgn="auto" latinLnBrk="0" hangingPunct="1">
              <a:lnSpc>
                <a:spcPct val="100000"/>
              </a:lnSpc>
              <a:spcBef>
                <a:spcPct val="0"/>
              </a:spcBef>
              <a:spcAft>
                <a:spcPts val="0"/>
              </a:spcAft>
              <a:buClrTx/>
              <a:buSzTx/>
              <a:buFont typeface="Wingdings" panose="05000000000000000000" pitchFamily="2" charset="2"/>
              <a:buChar char="ü"/>
              <a:tabLst/>
              <a:defRPr/>
            </a:pPr>
            <a:r>
              <a:rPr kumimoji="0" lang="fr-FR" sz="2400" b="1" i="0" u="none" strike="noStrike" kern="1200" cap="none" spc="0" normalizeH="0" baseline="0" noProof="0" dirty="0">
                <a:ln>
                  <a:noFill/>
                </a:ln>
                <a:solidFill>
                  <a:schemeClr val="accent2">
                    <a:lumMod val="75000"/>
                  </a:schemeClr>
                </a:solidFill>
                <a:effectLst/>
                <a:uLnTx/>
                <a:uFillTx/>
                <a:latin typeface="Arial" panose="020B0604020202020204"/>
                <a:ea typeface="+mn-ea"/>
                <a:cs typeface="+mn-cs"/>
                <a:sym typeface="Arial"/>
              </a:rPr>
              <a:t>Méthode </a:t>
            </a:r>
          </a:p>
          <a:p>
            <a:pPr marL="1028700" marR="0" lvl="1" indent="-342900" algn="l" defTabSz="914400" rtl="0" eaLnBrk="1" fontAlgn="auto" latinLnBrk="0" hangingPunct="1">
              <a:lnSpc>
                <a:spcPct val="100000"/>
              </a:lnSpc>
              <a:spcBef>
                <a:spcPct val="0"/>
              </a:spcBef>
              <a:spcAft>
                <a:spcPts val="600"/>
              </a:spcAft>
              <a:buClrTx/>
              <a:buSzTx/>
              <a:buFont typeface="Wingdings" panose="05000000000000000000" pitchFamily="2" charset="2"/>
              <a:buChar char="ü"/>
              <a:tabLst/>
              <a:defRPr/>
            </a:pPr>
            <a:r>
              <a:rPr kumimoji="0" lang="fr-FR" sz="1800" b="1" i="0" u="none" strike="noStrike" kern="1200" cap="none" spc="0" normalizeH="0" baseline="0" noProof="0" dirty="0">
                <a:ln>
                  <a:noFill/>
                </a:ln>
                <a:solidFill>
                  <a:srgbClr val="191669"/>
                </a:solidFill>
                <a:effectLst/>
                <a:uLnTx/>
                <a:uFillTx/>
                <a:latin typeface="Arial" panose="020B0604020202020204"/>
                <a:ea typeface="+mn-ea"/>
                <a:cs typeface="+mn-cs"/>
                <a:sym typeface="Arial"/>
              </a:rPr>
              <a:t>Surveillance des capacités fonctionnelles de la personne </a:t>
            </a:r>
            <a:r>
              <a:rPr kumimoji="0" lang="fr-FR" sz="1800" b="0" i="0" u="none" strike="noStrike" kern="1200" cap="none" spc="0" normalizeH="0" baseline="0" noProof="0" dirty="0">
                <a:ln>
                  <a:noFill/>
                </a:ln>
                <a:solidFill>
                  <a:srgbClr val="191669"/>
                </a:solidFill>
                <a:effectLst/>
                <a:uLnTx/>
                <a:uFillTx/>
                <a:latin typeface="Arial" panose="020B0604020202020204"/>
                <a:ea typeface="+mn-ea"/>
                <a:cs typeface="+mn-cs"/>
                <a:sym typeface="Arial"/>
              </a:rPr>
              <a:t>: </a:t>
            </a:r>
            <a:br>
              <a:rPr kumimoji="0" lang="fr-FR" sz="1800" b="0" i="0" u="none" strike="noStrike" kern="1200" cap="none" spc="0" normalizeH="0" baseline="0" noProof="0" dirty="0">
                <a:ln>
                  <a:noFill/>
                </a:ln>
                <a:solidFill>
                  <a:srgbClr val="191669"/>
                </a:solidFill>
                <a:effectLst/>
                <a:uLnTx/>
                <a:uFillTx/>
                <a:latin typeface="Arial" panose="020B0604020202020204"/>
                <a:ea typeface="+mn-ea"/>
                <a:cs typeface="+mn-cs"/>
                <a:sym typeface="Arial"/>
              </a:rPr>
            </a:br>
            <a:r>
              <a:rPr kumimoji="0" lang="fr-FR" sz="1800" i="0" u="none" strike="noStrike" kern="1200" cap="none" spc="0" normalizeH="0" baseline="0" noProof="0" dirty="0">
                <a:ln>
                  <a:noFill/>
                </a:ln>
                <a:solidFill>
                  <a:srgbClr val="191669"/>
                </a:solidFill>
                <a:effectLst/>
                <a:uLnTx/>
                <a:uFillTx/>
                <a:latin typeface="Arial" panose="020B0604020202020204"/>
                <a:ea typeface="+mn-ea"/>
                <a:cs typeface="+mn-cs"/>
                <a:sym typeface="Arial"/>
              </a:rPr>
              <a:t>nutrition, cognition, vision, audition, locomotion et thymie</a:t>
            </a:r>
          </a:p>
          <a:p>
            <a:pPr marL="1028700" lvl="1" indent="-342900">
              <a:lnSpc>
                <a:spcPct val="100000"/>
              </a:lnSpc>
              <a:spcBef>
                <a:spcPct val="0"/>
              </a:spcBef>
              <a:buFont typeface="Wingdings" panose="05000000000000000000" pitchFamily="2" charset="2"/>
              <a:buChar char="ü"/>
              <a:defRPr/>
            </a:pPr>
            <a:r>
              <a:rPr lang="fr-FR" sz="1800" b="1" dirty="0">
                <a:solidFill>
                  <a:srgbClr val="191669"/>
                </a:solidFill>
                <a:latin typeface="Arial" panose="020B0604020202020204"/>
                <a:sym typeface="Arial"/>
              </a:rPr>
              <a:t>Soins intégrés prenant en compte</a:t>
            </a:r>
          </a:p>
          <a:p>
            <a:pPr marL="1485900" lvl="2" indent="-342900">
              <a:lnSpc>
                <a:spcPct val="100000"/>
              </a:lnSpc>
              <a:spcBef>
                <a:spcPct val="0"/>
              </a:spcBef>
              <a:buFont typeface="Arial" panose="020B0604020202020204" pitchFamily="34" charset="0"/>
              <a:buChar char="•"/>
              <a:defRPr/>
            </a:pPr>
            <a:r>
              <a:rPr lang="fr-FR" sz="1600" dirty="0">
                <a:solidFill>
                  <a:srgbClr val="191669"/>
                </a:solidFill>
                <a:latin typeface="Arial" panose="020B0604020202020204"/>
                <a:sym typeface="Arial"/>
              </a:rPr>
              <a:t>Les fonctions (physiques et mentales)</a:t>
            </a:r>
          </a:p>
          <a:p>
            <a:pPr marL="1485900" lvl="2" indent="-342900">
              <a:lnSpc>
                <a:spcPct val="100000"/>
              </a:lnSpc>
              <a:spcBef>
                <a:spcPct val="0"/>
              </a:spcBef>
              <a:buFont typeface="Arial" panose="020B0604020202020204" pitchFamily="34" charset="0"/>
              <a:buChar char="•"/>
              <a:defRPr/>
            </a:pPr>
            <a:r>
              <a:rPr lang="fr-FR" sz="1600" dirty="0">
                <a:solidFill>
                  <a:srgbClr val="191669"/>
                </a:solidFill>
                <a:latin typeface="Arial" panose="020B0604020202020204"/>
                <a:sym typeface="Arial"/>
              </a:rPr>
              <a:t>Les pathologies associées</a:t>
            </a:r>
          </a:p>
          <a:p>
            <a:pPr marL="1485900" lvl="2" indent="-342900">
              <a:lnSpc>
                <a:spcPct val="100000"/>
              </a:lnSpc>
              <a:spcBef>
                <a:spcPct val="0"/>
              </a:spcBef>
              <a:spcAft>
                <a:spcPts val="600"/>
              </a:spcAft>
              <a:buFont typeface="Arial" panose="020B0604020202020204" pitchFamily="34" charset="0"/>
              <a:buChar char="•"/>
              <a:defRPr/>
            </a:pPr>
            <a:r>
              <a:rPr lang="fr-FR" sz="1600" dirty="0">
                <a:solidFill>
                  <a:srgbClr val="191669"/>
                </a:solidFill>
                <a:latin typeface="Arial" panose="020B0604020202020204"/>
                <a:sym typeface="Arial"/>
              </a:rPr>
              <a:t>Le social et l’environnement</a:t>
            </a:r>
          </a:p>
          <a:p>
            <a:pPr marL="1028700" lvl="1" indent="-342900">
              <a:lnSpc>
                <a:spcPct val="100000"/>
              </a:lnSpc>
              <a:spcBef>
                <a:spcPct val="0"/>
              </a:spcBef>
              <a:spcAft>
                <a:spcPts val="600"/>
              </a:spcAft>
              <a:buFont typeface="Wingdings" panose="05000000000000000000" pitchFamily="2" charset="2"/>
              <a:buChar char="ü"/>
              <a:defRPr/>
            </a:pPr>
            <a:r>
              <a:rPr lang="fr-FR" sz="1800" b="1" dirty="0">
                <a:solidFill>
                  <a:srgbClr val="191669"/>
                </a:solidFill>
                <a:latin typeface="Arial" panose="020B0604020202020204"/>
                <a:sym typeface="Arial"/>
              </a:rPr>
              <a:t>Utilisation des ressources de proximité</a:t>
            </a:r>
          </a:p>
        </p:txBody>
      </p:sp>
      <p:sp>
        <p:nvSpPr>
          <p:cNvPr id="9" name="Espace réservé du contenu 2">
            <a:extLst>
              <a:ext uri="{FF2B5EF4-FFF2-40B4-BE49-F238E27FC236}">
                <a16:creationId xmlns:a16="http://schemas.microsoft.com/office/drawing/2014/main" id="{C374F4D5-0B8B-4CEA-8826-1FE7D8D09B66}"/>
              </a:ext>
            </a:extLst>
          </p:cNvPr>
          <p:cNvSpPr txBox="1">
            <a:spLocks/>
          </p:cNvSpPr>
          <p:nvPr/>
        </p:nvSpPr>
        <p:spPr>
          <a:xfrm>
            <a:off x="319177" y="5615797"/>
            <a:ext cx="8142142" cy="102669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Monaco" pitchFamily="2" charset="77"/>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Monaco" pitchFamily="2" charset="77"/>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Monaco" pitchFamily="2" charset="77"/>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ct val="0"/>
              </a:spcBef>
              <a:spcAft>
                <a:spcPts val="600"/>
              </a:spcAft>
              <a:defRPr/>
            </a:pPr>
            <a:r>
              <a:rPr kumimoji="0" lang="fr-FR" sz="2000" b="0" i="0" u="none" strike="noStrike" kern="1200" cap="none" spc="0" normalizeH="0" baseline="0" noProof="0" dirty="0">
                <a:ln>
                  <a:noFill/>
                </a:ln>
                <a:solidFill>
                  <a:schemeClr val="accent2">
                    <a:lumMod val="75000"/>
                  </a:schemeClr>
                </a:solidFill>
                <a:effectLst/>
                <a:uLnTx/>
                <a:uFillTx/>
                <a:latin typeface="Arial" panose="020B0604020202020204"/>
                <a:ea typeface="+mn-ea"/>
                <a:cs typeface="+mn-cs"/>
                <a:sym typeface="Wingdings" panose="05000000000000000000" pitchFamily="2" charset="2"/>
              </a:rPr>
              <a:t></a:t>
            </a:r>
            <a:r>
              <a:rPr kumimoji="0" lang="fr-FR" sz="2000" b="0" i="0" u="none" strike="noStrike" kern="1200" cap="none" spc="0" normalizeH="0" baseline="0" noProof="0" dirty="0">
                <a:ln>
                  <a:noFill/>
                </a:ln>
                <a:solidFill>
                  <a:srgbClr val="191669"/>
                </a:solidFill>
                <a:effectLst/>
                <a:uLnTx/>
                <a:uFillTx/>
                <a:latin typeface="Arial" panose="020B0604020202020204"/>
                <a:ea typeface="+mn-ea"/>
                <a:cs typeface="+mn-cs"/>
                <a:sym typeface="Wingdings" panose="05000000000000000000" pitchFamily="2" charset="2"/>
              </a:rPr>
              <a:t> M</a:t>
            </a:r>
            <a:r>
              <a:rPr kumimoji="0" lang="fr-FR" sz="2000" b="0" i="0" u="none" strike="noStrike" kern="1200" cap="none" spc="0" normalizeH="0" baseline="0" noProof="0" dirty="0">
                <a:ln>
                  <a:noFill/>
                </a:ln>
                <a:solidFill>
                  <a:srgbClr val="191669"/>
                </a:solidFill>
                <a:effectLst/>
                <a:uLnTx/>
                <a:uFillTx/>
                <a:latin typeface="Arial" panose="020B0604020202020204"/>
                <a:ea typeface="+mn-ea"/>
                <a:cs typeface="+mn-cs"/>
                <a:sym typeface="Arial"/>
              </a:rPr>
              <a:t>ise en place d’</a:t>
            </a:r>
            <a:r>
              <a:rPr kumimoji="0" lang="fr-FR" sz="2000" b="1" i="0" u="none" strike="noStrike" kern="1200" cap="none" spc="0" normalizeH="0" baseline="0" noProof="0" dirty="0">
                <a:ln>
                  <a:noFill/>
                </a:ln>
                <a:solidFill>
                  <a:schemeClr val="accent2">
                    <a:lumMod val="75000"/>
                  </a:schemeClr>
                </a:solidFill>
                <a:effectLst/>
                <a:uLnTx/>
                <a:uFillTx/>
                <a:latin typeface="Arial" panose="020B0604020202020204"/>
                <a:ea typeface="+mn-ea"/>
                <a:cs typeface="+mn-cs"/>
                <a:sym typeface="Arial"/>
              </a:rPr>
              <a:t>un programme de prévention de la dépendance </a:t>
            </a:r>
            <a:br>
              <a:rPr kumimoji="0" lang="fr-FR" sz="2000" b="1" i="0" u="none" strike="noStrike" kern="1200" cap="none" spc="0" normalizeH="0" baseline="0" noProof="0" dirty="0">
                <a:ln>
                  <a:noFill/>
                </a:ln>
                <a:solidFill>
                  <a:schemeClr val="accent2">
                    <a:lumMod val="75000"/>
                  </a:schemeClr>
                </a:solidFill>
                <a:effectLst/>
                <a:uLnTx/>
                <a:uFillTx/>
                <a:latin typeface="Arial" panose="020B0604020202020204"/>
                <a:ea typeface="+mn-ea"/>
                <a:cs typeface="+mn-cs"/>
                <a:sym typeface="Arial"/>
              </a:rPr>
            </a:br>
            <a:r>
              <a:rPr kumimoji="0" lang="fr-FR" sz="2000" b="1" i="0" u="none" strike="noStrike" kern="1200" cap="none" spc="0" normalizeH="0" baseline="0" noProof="0" dirty="0">
                <a:ln>
                  <a:noFill/>
                </a:ln>
                <a:solidFill>
                  <a:schemeClr val="accent2">
                    <a:lumMod val="75000"/>
                  </a:schemeClr>
                </a:solidFill>
                <a:effectLst/>
                <a:uLnTx/>
                <a:uFillTx/>
                <a:latin typeface="Arial" panose="020B0604020202020204"/>
                <a:ea typeface="+mn-ea"/>
                <a:cs typeface="+mn-cs"/>
                <a:sym typeface="Arial"/>
              </a:rPr>
              <a:t>en 5 étapes </a:t>
            </a:r>
            <a:r>
              <a:rPr kumimoji="0" lang="fr-FR" sz="2000" b="0" i="0" u="none" strike="noStrike" kern="1200" cap="none" spc="0" normalizeH="0" baseline="0" noProof="0" dirty="0">
                <a:ln>
                  <a:noFill/>
                </a:ln>
                <a:solidFill>
                  <a:srgbClr val="191669"/>
                </a:solidFill>
                <a:effectLst/>
                <a:uLnTx/>
                <a:uFillTx/>
                <a:latin typeface="Arial" panose="020B0604020202020204"/>
                <a:ea typeface="+mn-ea"/>
                <a:cs typeface="+mn-cs"/>
                <a:sym typeface="Arial"/>
              </a:rPr>
              <a:t>(ICOPE) porté </a:t>
            </a:r>
            <a:r>
              <a:rPr lang="fr-FR" sz="2000" dirty="0">
                <a:solidFill>
                  <a:srgbClr val="191669"/>
                </a:solidFill>
                <a:latin typeface="Arial" panose="020B0604020202020204"/>
                <a:sym typeface="Arial"/>
              </a:rPr>
              <a:t>par l’ensemble des acteurs intervenant dans le parcours de la personne âgée</a:t>
            </a:r>
            <a:endParaRPr kumimoji="0" lang="fr-FR" sz="2000" b="0" i="0" u="none" strike="noStrike" kern="1200" cap="none" spc="0" normalizeH="0" baseline="0" noProof="0" dirty="0">
              <a:ln>
                <a:noFill/>
              </a:ln>
              <a:solidFill>
                <a:srgbClr val="191669"/>
              </a:solidFill>
              <a:effectLst/>
              <a:uLnTx/>
              <a:uFillTx/>
              <a:latin typeface="Arial" panose="020B0604020202020204"/>
              <a:ea typeface="+mn-ea"/>
              <a:cs typeface="+mn-cs"/>
              <a:sym typeface="Arial"/>
            </a:endParaRPr>
          </a:p>
        </p:txBody>
      </p:sp>
    </p:spTree>
    <p:extLst>
      <p:ext uri="{BB962C8B-B14F-4D97-AF65-F5344CB8AC3E}">
        <p14:creationId xmlns:p14="http://schemas.microsoft.com/office/powerpoint/2010/main" val="3292678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18;p4">
            <a:extLst>
              <a:ext uri="{FF2B5EF4-FFF2-40B4-BE49-F238E27FC236}">
                <a16:creationId xmlns:a16="http://schemas.microsoft.com/office/drawing/2014/main" id="{1F090DED-50AD-4DF4-9C77-0F742581486A}"/>
              </a:ext>
            </a:extLst>
          </p:cNvPr>
          <p:cNvSpPr txBox="1"/>
          <p:nvPr/>
        </p:nvSpPr>
        <p:spPr>
          <a:xfrm>
            <a:off x="9114212" y="491300"/>
            <a:ext cx="2408613" cy="2288138"/>
          </a:xfrm>
          <a:prstGeom prst="rect">
            <a:avLst/>
          </a:prstGeom>
          <a:solidFill>
            <a:schemeClr val="bg1">
              <a:lumMod val="8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757070"/>
              </a:buClr>
              <a:buSzPts val="2800"/>
              <a:buFont typeface="Arial"/>
              <a:buNone/>
            </a:pPr>
            <a:endParaRPr sz="2400" b="1" dirty="0">
              <a:solidFill>
                <a:srgbClr val="F8846C"/>
              </a:solidFill>
              <a:latin typeface="Corbel" panose="020B0503020204020204" pitchFamily="34" charset="0"/>
            </a:endParaRPr>
          </a:p>
        </p:txBody>
      </p:sp>
      <p:sp>
        <p:nvSpPr>
          <p:cNvPr id="10" name="Google Shape;231;p4">
            <a:extLst>
              <a:ext uri="{FF2B5EF4-FFF2-40B4-BE49-F238E27FC236}">
                <a16:creationId xmlns:a16="http://schemas.microsoft.com/office/drawing/2014/main" id="{508246FE-3F3A-4EF7-892D-2F4771BB9E31}"/>
              </a:ext>
            </a:extLst>
          </p:cNvPr>
          <p:cNvSpPr/>
          <p:nvPr/>
        </p:nvSpPr>
        <p:spPr>
          <a:xfrm>
            <a:off x="669175" y="495750"/>
            <a:ext cx="2408613" cy="2283689"/>
          </a:xfrm>
          <a:prstGeom prst="rect">
            <a:avLst/>
          </a:prstGeom>
          <a:solidFill>
            <a:schemeClr val="bg1">
              <a:lumMod val="8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2800" b="1" i="0" u="none" strike="noStrike" cap="none" dirty="0">
                <a:solidFill>
                  <a:srgbClr val="800000"/>
                </a:solidFill>
                <a:latin typeface="Calibri"/>
                <a:ea typeface="Calibri"/>
                <a:cs typeface="Calibri"/>
                <a:sym typeface="Calibri"/>
              </a:rPr>
              <a:t> </a:t>
            </a:r>
            <a:endParaRPr b="1" dirty="0"/>
          </a:p>
        </p:txBody>
      </p:sp>
      <p:sp>
        <p:nvSpPr>
          <p:cNvPr id="11" name="Google Shape;232;p4">
            <a:extLst>
              <a:ext uri="{FF2B5EF4-FFF2-40B4-BE49-F238E27FC236}">
                <a16:creationId xmlns:a16="http://schemas.microsoft.com/office/drawing/2014/main" id="{11DA153F-EAA8-4D6B-879A-94709CDDD3BE}"/>
              </a:ext>
            </a:extLst>
          </p:cNvPr>
          <p:cNvSpPr/>
          <p:nvPr/>
        </p:nvSpPr>
        <p:spPr>
          <a:xfrm>
            <a:off x="6297160" y="495750"/>
            <a:ext cx="2428552" cy="2288138"/>
          </a:xfrm>
          <a:prstGeom prst="rect">
            <a:avLst/>
          </a:prstGeom>
          <a:solidFill>
            <a:schemeClr val="bg1">
              <a:lumMod val="8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b="1" dirty="0">
              <a:solidFill>
                <a:srgbClr val="F8846C"/>
              </a:solidFill>
              <a:latin typeface="Corbel" panose="020B0503020204020204" pitchFamily="34" charset="0"/>
            </a:endParaRPr>
          </a:p>
        </p:txBody>
      </p:sp>
      <p:sp>
        <p:nvSpPr>
          <p:cNvPr id="12" name="Google Shape;233;p4">
            <a:extLst>
              <a:ext uri="{FF2B5EF4-FFF2-40B4-BE49-F238E27FC236}">
                <a16:creationId xmlns:a16="http://schemas.microsoft.com/office/drawing/2014/main" id="{10568A2B-EAB7-4AE1-92F7-CFE289B12892}"/>
              </a:ext>
            </a:extLst>
          </p:cNvPr>
          <p:cNvSpPr/>
          <p:nvPr/>
        </p:nvSpPr>
        <p:spPr>
          <a:xfrm>
            <a:off x="3452206" y="495749"/>
            <a:ext cx="2501661" cy="2283689"/>
          </a:xfrm>
          <a:prstGeom prst="rect">
            <a:avLst/>
          </a:prstGeom>
          <a:solidFill>
            <a:schemeClr val="bg1">
              <a:lumMod val="8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b="1" dirty="0">
              <a:solidFill>
                <a:srgbClr val="F8846C"/>
              </a:solidFill>
              <a:latin typeface="Corbel" panose="020B0503020204020204" pitchFamily="34" charset="0"/>
            </a:endParaRPr>
          </a:p>
        </p:txBody>
      </p:sp>
      <p:sp>
        <p:nvSpPr>
          <p:cNvPr id="15" name="Flèche droite 4">
            <a:extLst>
              <a:ext uri="{FF2B5EF4-FFF2-40B4-BE49-F238E27FC236}">
                <a16:creationId xmlns:a16="http://schemas.microsoft.com/office/drawing/2014/main" id="{41BFE583-0086-4F98-8DF9-7D3C5AD41B26}"/>
              </a:ext>
            </a:extLst>
          </p:cNvPr>
          <p:cNvSpPr/>
          <p:nvPr/>
        </p:nvSpPr>
        <p:spPr>
          <a:xfrm>
            <a:off x="2959325" y="564879"/>
            <a:ext cx="687244" cy="419313"/>
          </a:xfrm>
          <a:prstGeom prst="rightArrow">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Google Shape;215;p4">
            <a:extLst>
              <a:ext uri="{FF2B5EF4-FFF2-40B4-BE49-F238E27FC236}">
                <a16:creationId xmlns:a16="http://schemas.microsoft.com/office/drawing/2014/main" id="{67A861C2-04D1-45C2-9DC8-653819355485}"/>
              </a:ext>
            </a:extLst>
          </p:cNvPr>
          <p:cNvSpPr/>
          <p:nvPr/>
        </p:nvSpPr>
        <p:spPr>
          <a:xfrm>
            <a:off x="1517366" y="153948"/>
            <a:ext cx="687244" cy="673276"/>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800"/>
              <a:buFont typeface="Calibri"/>
              <a:buNone/>
            </a:pPr>
            <a:endParaRPr b="1" dirty="0">
              <a:latin typeface="Corbel" panose="020B0503020204020204" pitchFamily="34" charset="0"/>
            </a:endParaRPr>
          </a:p>
        </p:txBody>
      </p:sp>
      <p:sp>
        <p:nvSpPr>
          <p:cNvPr id="21" name="Rectangle avec flèche vers le bas 5">
            <a:extLst>
              <a:ext uri="{FF2B5EF4-FFF2-40B4-BE49-F238E27FC236}">
                <a16:creationId xmlns:a16="http://schemas.microsoft.com/office/drawing/2014/main" id="{16DB5034-6407-4C6E-A002-8807B8BD1E37}"/>
              </a:ext>
            </a:extLst>
          </p:cNvPr>
          <p:cNvSpPr/>
          <p:nvPr/>
        </p:nvSpPr>
        <p:spPr>
          <a:xfrm>
            <a:off x="669176" y="4763728"/>
            <a:ext cx="10876353" cy="537595"/>
          </a:xfrm>
          <a:prstGeom prst="downArrowCallout">
            <a:avLst>
              <a:gd name="adj1" fmla="val 32873"/>
              <a:gd name="adj2" fmla="val 41607"/>
              <a:gd name="adj3" fmla="val 43263"/>
              <a:gd name="adj4" fmla="val 41699"/>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3" name="Google Shape;228;p4">
            <a:extLst>
              <a:ext uri="{FF2B5EF4-FFF2-40B4-BE49-F238E27FC236}">
                <a16:creationId xmlns:a16="http://schemas.microsoft.com/office/drawing/2014/main" id="{0F854E39-A689-4EF2-B8EA-0D5B4817BEB1}"/>
              </a:ext>
            </a:extLst>
          </p:cNvPr>
          <p:cNvSpPr/>
          <p:nvPr/>
        </p:nvSpPr>
        <p:spPr>
          <a:xfrm>
            <a:off x="701482" y="1906055"/>
            <a:ext cx="2362223" cy="839263"/>
          </a:xfrm>
          <a:prstGeom prst="rect">
            <a:avLst/>
          </a:prstGeom>
          <a:noFill/>
          <a:ln>
            <a:noFill/>
          </a:ln>
        </p:spPr>
        <p:txBody>
          <a:bodyPr spcFirstLastPara="1" wrap="square" lIns="68569" tIns="34275" rIns="68569" bIns="34275" anchor="ctr" anchorCtr="0">
            <a:noAutofit/>
          </a:bodyPr>
          <a:lstStyle/>
          <a:p>
            <a:pPr marL="171450" marR="0" lvl="0" indent="-171450" algn="just" defTabSz="914400" eaLnBrk="1" fontAlgn="auto" latinLnBrk="0" hangingPunct="1">
              <a:lnSpc>
                <a:spcPct val="100000"/>
              </a:lnSpc>
              <a:spcBef>
                <a:spcPts val="0"/>
              </a:spcBef>
              <a:spcAft>
                <a:spcPts val="0"/>
              </a:spcAft>
              <a:buClr>
                <a:prstClr val="black"/>
              </a:buClr>
              <a:buSzPts val="1600"/>
              <a:buFont typeface="Arial" panose="020B0604020202020204" pitchFamily="34" charset="0"/>
              <a:buChar char="•"/>
              <a:tabLst/>
              <a:defRPr/>
            </a:pPr>
            <a:r>
              <a:rPr kumimoji="0" lang="fr-FR" sz="1200" i="0" u="none" strike="noStrike" kern="0" cap="none" spc="0" normalizeH="0" baseline="0" noProof="0" dirty="0">
                <a:ln>
                  <a:noFill/>
                </a:ln>
                <a:solidFill>
                  <a:schemeClr val="accent1">
                    <a:lumMod val="50000"/>
                  </a:schemeClr>
                </a:solidFill>
                <a:effectLst/>
                <a:uLnTx/>
                <a:uFillTx/>
                <a:latin typeface="Corbel" panose="020B0503020204020204" pitchFamily="34" charset="0"/>
                <a:ea typeface="Calibri"/>
                <a:cs typeface="Calibri"/>
                <a:sym typeface="Calibri"/>
              </a:rPr>
              <a:t>Outil simple et rapide, utilisable par tout professionnel formé</a:t>
            </a:r>
            <a:endParaRPr kumimoji="0" sz="1200" i="0" u="none" strike="noStrike" kern="0" cap="none" spc="0" normalizeH="0" baseline="0" noProof="0" dirty="0">
              <a:ln>
                <a:noFill/>
              </a:ln>
              <a:solidFill>
                <a:schemeClr val="accent1">
                  <a:lumMod val="50000"/>
                </a:schemeClr>
              </a:solidFill>
              <a:effectLst/>
              <a:uLnTx/>
              <a:uFillTx/>
              <a:latin typeface="Corbel" panose="020B0503020204020204" pitchFamily="34" charset="0"/>
            </a:endParaRPr>
          </a:p>
          <a:p>
            <a:pPr marL="171450" marR="0" lvl="0" indent="-171450" algn="just" defTabSz="914400" eaLnBrk="1" fontAlgn="auto" latinLnBrk="0" hangingPunct="1">
              <a:lnSpc>
                <a:spcPct val="100000"/>
              </a:lnSpc>
              <a:spcBef>
                <a:spcPts val="0"/>
              </a:spcBef>
              <a:spcAft>
                <a:spcPts val="0"/>
              </a:spcAft>
              <a:buClr>
                <a:prstClr val="black"/>
              </a:buClr>
              <a:buSzPts val="1600"/>
              <a:buFont typeface="Arial" panose="020B0604020202020204" pitchFamily="34" charset="0"/>
              <a:buChar char="•"/>
              <a:tabLst/>
              <a:defRPr/>
            </a:pPr>
            <a:r>
              <a:rPr kumimoji="0" lang="fr-FR" sz="1200" i="0" u="none" strike="noStrike" kern="0" cap="none" spc="0" normalizeH="0" baseline="0" noProof="0" dirty="0">
                <a:ln>
                  <a:noFill/>
                </a:ln>
                <a:solidFill>
                  <a:schemeClr val="accent1">
                    <a:lumMod val="50000"/>
                  </a:schemeClr>
                </a:solidFill>
                <a:effectLst/>
                <a:uLnTx/>
                <a:uFillTx/>
                <a:latin typeface="Corbel" panose="020B0503020204020204" pitchFamily="34" charset="0"/>
                <a:ea typeface="Calibri"/>
                <a:cs typeface="Calibri"/>
                <a:sym typeface="Calibri"/>
              </a:rPr>
              <a:t>Auto-évaluation par le senior ou son aidant après apprentissage</a:t>
            </a:r>
            <a:endParaRPr kumimoji="0" sz="1200" i="0" u="none" strike="noStrike" kern="0" cap="none" spc="0" normalizeH="0" baseline="0" noProof="0" dirty="0">
              <a:ln>
                <a:noFill/>
              </a:ln>
              <a:solidFill>
                <a:schemeClr val="accent1">
                  <a:lumMod val="50000"/>
                </a:schemeClr>
              </a:solidFill>
              <a:effectLst/>
              <a:uLnTx/>
              <a:uFillTx/>
              <a:latin typeface="Corbel" panose="020B0503020204020204" pitchFamily="34" charset="0"/>
            </a:endParaRPr>
          </a:p>
        </p:txBody>
      </p:sp>
      <p:sp>
        <p:nvSpPr>
          <p:cNvPr id="24" name="Google Shape;229;p4">
            <a:extLst>
              <a:ext uri="{FF2B5EF4-FFF2-40B4-BE49-F238E27FC236}">
                <a16:creationId xmlns:a16="http://schemas.microsoft.com/office/drawing/2014/main" id="{7AC9DAD9-FCFA-4DEF-A6E8-DFCA4EB0101B}"/>
              </a:ext>
            </a:extLst>
          </p:cNvPr>
          <p:cNvSpPr/>
          <p:nvPr/>
        </p:nvSpPr>
        <p:spPr>
          <a:xfrm>
            <a:off x="3470669" y="1912340"/>
            <a:ext cx="2501661" cy="839264"/>
          </a:xfrm>
          <a:prstGeom prst="rect">
            <a:avLst/>
          </a:prstGeom>
          <a:noFill/>
          <a:ln>
            <a:noFill/>
          </a:ln>
        </p:spPr>
        <p:txBody>
          <a:bodyPr spcFirstLastPara="1" wrap="square" lIns="68569" tIns="34275" rIns="68569" bIns="34275" anchor="ctr" anchorCtr="0">
            <a:noAutofit/>
          </a:bodyPr>
          <a:lstStyle/>
          <a:p>
            <a:pPr marR="0" lvl="0" algn="just" defTabSz="914400" eaLnBrk="1" fontAlgn="auto" latinLnBrk="0" hangingPunct="1">
              <a:lnSpc>
                <a:spcPct val="100000"/>
              </a:lnSpc>
              <a:spcBef>
                <a:spcPts val="0"/>
              </a:spcBef>
              <a:spcAft>
                <a:spcPts val="0"/>
              </a:spcAft>
              <a:buClr>
                <a:prstClr val="black"/>
              </a:buClr>
              <a:buSzPts val="1600"/>
              <a:tabLst/>
              <a:defRPr/>
            </a:pPr>
            <a:r>
              <a:rPr kumimoji="0" lang="fr-FR" sz="1200" i="0" u="none" strike="noStrike" kern="0" cap="none" spc="0" normalizeH="0" baseline="0" noProof="0" dirty="0">
                <a:ln>
                  <a:noFill/>
                </a:ln>
                <a:solidFill>
                  <a:schemeClr val="accent1">
                    <a:lumMod val="50000"/>
                  </a:schemeClr>
                </a:solidFill>
                <a:effectLst/>
                <a:uLnTx/>
                <a:uFillTx/>
                <a:latin typeface="Corbel" panose="020B0503020204020204" pitchFamily="34" charset="0"/>
                <a:ea typeface="Calibri"/>
                <a:cs typeface="Calibri"/>
                <a:sym typeface="Calibri"/>
              </a:rPr>
              <a:t>Si une capacité est altérée au Step1 </a:t>
            </a:r>
            <a:r>
              <a:rPr lang="fr-FR" sz="1200" kern="0" dirty="0">
                <a:solidFill>
                  <a:schemeClr val="accent1">
                    <a:lumMod val="50000"/>
                  </a:schemeClr>
                </a:solidFill>
                <a:latin typeface="Corbel" panose="020B0503020204020204" pitchFamily="34" charset="0"/>
                <a:ea typeface="Calibri"/>
                <a:cs typeface="Calibri"/>
                <a:sym typeface="Calibri"/>
              </a:rPr>
              <a:t>:</a:t>
            </a:r>
            <a:endParaRPr kumimoji="0" sz="1200" i="0" u="none" strike="noStrike" kern="0" cap="none" spc="0" normalizeH="0" baseline="0" noProof="0" dirty="0">
              <a:ln>
                <a:noFill/>
              </a:ln>
              <a:solidFill>
                <a:schemeClr val="accent1">
                  <a:lumMod val="50000"/>
                </a:schemeClr>
              </a:solidFill>
              <a:effectLst/>
              <a:uLnTx/>
              <a:uFillTx/>
              <a:latin typeface="Corbel" panose="020B0503020204020204" pitchFamily="34" charset="0"/>
            </a:endParaRPr>
          </a:p>
          <a:p>
            <a:pPr marR="0" lvl="0" algn="just" defTabSz="914400" eaLnBrk="1" fontAlgn="auto" latinLnBrk="0" hangingPunct="1">
              <a:lnSpc>
                <a:spcPct val="100000"/>
              </a:lnSpc>
              <a:spcBef>
                <a:spcPts val="0"/>
              </a:spcBef>
              <a:spcAft>
                <a:spcPts val="0"/>
              </a:spcAft>
              <a:buClr>
                <a:prstClr val="black"/>
              </a:buClr>
              <a:buSzPts val="1600"/>
              <a:tabLst/>
              <a:defRPr/>
            </a:pPr>
            <a:r>
              <a:rPr kumimoji="0" lang="fr-FR" sz="1200" i="0" u="none" strike="noStrike" kern="0" cap="none" spc="0" normalizeH="0" baseline="0" noProof="0" dirty="0">
                <a:ln>
                  <a:noFill/>
                </a:ln>
                <a:solidFill>
                  <a:schemeClr val="accent1">
                    <a:lumMod val="50000"/>
                  </a:schemeClr>
                </a:solidFill>
                <a:effectLst/>
                <a:uLnTx/>
                <a:uFillTx/>
                <a:latin typeface="Corbel" panose="020B0503020204020204" pitchFamily="34" charset="0"/>
                <a:ea typeface="Calibri"/>
                <a:cs typeface="Calibri"/>
                <a:sym typeface="Calibri"/>
              </a:rPr>
              <a:t>Exploration des différents domaines, </a:t>
            </a:r>
          </a:p>
          <a:p>
            <a:pPr marR="0" lvl="0" algn="just" defTabSz="914400" eaLnBrk="1" fontAlgn="auto" latinLnBrk="0" hangingPunct="1">
              <a:lnSpc>
                <a:spcPct val="100000"/>
              </a:lnSpc>
              <a:spcBef>
                <a:spcPts val="0"/>
              </a:spcBef>
              <a:spcAft>
                <a:spcPts val="0"/>
              </a:spcAft>
              <a:buClr>
                <a:prstClr val="black"/>
              </a:buClr>
              <a:buSzPts val="1600"/>
              <a:tabLst/>
              <a:defRPr/>
            </a:pPr>
            <a:r>
              <a:rPr kumimoji="0" lang="fr-FR" sz="1200" i="0" u="none" strike="noStrike" kern="0" cap="none" spc="0" normalizeH="0" baseline="0" noProof="0" dirty="0">
                <a:ln>
                  <a:noFill/>
                </a:ln>
                <a:solidFill>
                  <a:schemeClr val="accent1">
                    <a:lumMod val="50000"/>
                  </a:schemeClr>
                </a:solidFill>
                <a:effectLst/>
                <a:uLnTx/>
                <a:uFillTx/>
                <a:latin typeface="Corbel" panose="020B0503020204020204" pitchFamily="34" charset="0"/>
                <a:ea typeface="Calibri"/>
                <a:cs typeface="Calibri"/>
                <a:sym typeface="Calibri"/>
              </a:rPr>
              <a:t>des pathologies associées et des </a:t>
            </a:r>
          </a:p>
          <a:p>
            <a:pPr marR="0" lvl="0" algn="just" defTabSz="914400" eaLnBrk="1" fontAlgn="auto" latinLnBrk="0" hangingPunct="1">
              <a:lnSpc>
                <a:spcPct val="100000"/>
              </a:lnSpc>
              <a:spcBef>
                <a:spcPts val="0"/>
              </a:spcBef>
              <a:spcAft>
                <a:spcPts val="0"/>
              </a:spcAft>
              <a:buClr>
                <a:prstClr val="black"/>
              </a:buClr>
              <a:buSzPts val="1600"/>
              <a:tabLst/>
              <a:defRPr/>
            </a:pPr>
            <a:r>
              <a:rPr kumimoji="0" lang="fr-FR" sz="1200" i="0" u="none" strike="noStrike" kern="0" cap="none" spc="0" normalizeH="0" baseline="0" noProof="0" dirty="0">
                <a:ln>
                  <a:noFill/>
                </a:ln>
                <a:solidFill>
                  <a:schemeClr val="accent1">
                    <a:lumMod val="50000"/>
                  </a:schemeClr>
                </a:solidFill>
                <a:effectLst/>
                <a:uLnTx/>
                <a:uFillTx/>
                <a:latin typeface="Corbel" panose="020B0503020204020204" pitchFamily="34" charset="0"/>
                <a:ea typeface="Calibri"/>
                <a:cs typeface="Calibri"/>
                <a:sym typeface="Calibri"/>
              </a:rPr>
              <a:t>besoins sociaux et environnementaux</a:t>
            </a:r>
            <a:endParaRPr kumimoji="0" sz="1200" i="0" u="none" strike="noStrike" kern="0" cap="none" spc="0" normalizeH="0" baseline="0" noProof="0" dirty="0">
              <a:ln>
                <a:noFill/>
              </a:ln>
              <a:solidFill>
                <a:schemeClr val="accent1">
                  <a:lumMod val="50000"/>
                </a:schemeClr>
              </a:solidFill>
              <a:effectLst/>
              <a:uLnTx/>
              <a:uFillTx/>
              <a:latin typeface="Corbel" panose="020B0503020204020204" pitchFamily="34" charset="0"/>
            </a:endParaRPr>
          </a:p>
        </p:txBody>
      </p:sp>
      <p:sp>
        <p:nvSpPr>
          <p:cNvPr id="25" name="Google Shape;230;p4">
            <a:extLst>
              <a:ext uri="{FF2B5EF4-FFF2-40B4-BE49-F238E27FC236}">
                <a16:creationId xmlns:a16="http://schemas.microsoft.com/office/drawing/2014/main" id="{31022F15-2E7F-4D7F-8C70-4D55C3296355}"/>
              </a:ext>
            </a:extLst>
          </p:cNvPr>
          <p:cNvSpPr/>
          <p:nvPr/>
        </p:nvSpPr>
        <p:spPr>
          <a:xfrm>
            <a:off x="6317098" y="1901383"/>
            <a:ext cx="2408612" cy="861158"/>
          </a:xfrm>
          <a:prstGeom prst="rect">
            <a:avLst/>
          </a:prstGeom>
          <a:noFill/>
          <a:ln>
            <a:noFill/>
          </a:ln>
        </p:spPr>
        <p:txBody>
          <a:bodyPr spcFirstLastPara="1" wrap="square" lIns="68569" tIns="34275" rIns="68569" bIns="34275" anchor="ctr" anchorCtr="0">
            <a:noAutofit/>
          </a:bodyPr>
          <a:lstStyle/>
          <a:p>
            <a:pPr marL="214313" marR="0" lvl="0" indent="-214313" algn="just" defTabSz="914400" eaLnBrk="1" fontAlgn="auto" latinLnBrk="0" hangingPunct="1">
              <a:lnSpc>
                <a:spcPct val="100000"/>
              </a:lnSpc>
              <a:spcBef>
                <a:spcPts val="0"/>
              </a:spcBef>
              <a:spcAft>
                <a:spcPts val="0"/>
              </a:spcAft>
              <a:buClr>
                <a:prstClr val="black"/>
              </a:buClr>
              <a:buSzPts val="1600"/>
              <a:buFont typeface="Arial"/>
              <a:buChar char="•"/>
              <a:tabLst/>
              <a:defRPr/>
            </a:pPr>
            <a:r>
              <a:rPr kumimoji="0" lang="fr-FR" sz="1200" b="0" i="0" u="none" strike="noStrike" kern="0" cap="none" spc="0" normalizeH="0" baseline="0" noProof="0" dirty="0">
                <a:ln>
                  <a:noFill/>
                </a:ln>
                <a:solidFill>
                  <a:schemeClr val="accent1">
                    <a:lumMod val="50000"/>
                  </a:schemeClr>
                </a:solidFill>
                <a:effectLst/>
                <a:uLnTx/>
                <a:uFillTx/>
                <a:latin typeface="Corbel" panose="020B0503020204020204" pitchFamily="34" charset="0"/>
                <a:ea typeface="Calibri"/>
                <a:cs typeface="Calibri"/>
                <a:sym typeface="Calibri"/>
              </a:rPr>
              <a:t>Centré sur la personne, en              fonction de ses envies et motivations</a:t>
            </a:r>
            <a:endParaRPr kumimoji="0" sz="1350" b="0" i="0" u="none" strike="noStrike" kern="0" cap="none" spc="0" normalizeH="0" baseline="0" noProof="0" dirty="0">
              <a:ln>
                <a:noFill/>
              </a:ln>
              <a:solidFill>
                <a:schemeClr val="accent1">
                  <a:lumMod val="50000"/>
                </a:schemeClr>
              </a:solidFill>
              <a:effectLst/>
              <a:uLnTx/>
              <a:uFillTx/>
              <a:latin typeface="Corbel" panose="020B0503020204020204" pitchFamily="34" charset="0"/>
            </a:endParaRPr>
          </a:p>
          <a:p>
            <a:pPr marL="214313" marR="0" lvl="0" indent="-214313" algn="just" defTabSz="914400" eaLnBrk="1" fontAlgn="auto" latinLnBrk="0" hangingPunct="1">
              <a:lnSpc>
                <a:spcPct val="100000"/>
              </a:lnSpc>
              <a:spcBef>
                <a:spcPts val="0"/>
              </a:spcBef>
              <a:spcAft>
                <a:spcPts val="0"/>
              </a:spcAft>
              <a:buClr>
                <a:prstClr val="black"/>
              </a:buClr>
              <a:buSzPts val="1600"/>
              <a:buFont typeface="Arial"/>
              <a:buChar char="•"/>
              <a:tabLst/>
              <a:defRPr/>
            </a:pPr>
            <a:r>
              <a:rPr kumimoji="0" lang="fr-FR" sz="1200" b="0" i="0" u="none" strike="noStrike" kern="0" cap="none" spc="0" normalizeH="0" baseline="0" noProof="0" dirty="0">
                <a:ln>
                  <a:noFill/>
                </a:ln>
                <a:solidFill>
                  <a:schemeClr val="accent1">
                    <a:lumMod val="50000"/>
                  </a:schemeClr>
                </a:solidFill>
                <a:effectLst/>
                <a:uLnTx/>
                <a:uFillTx/>
                <a:latin typeface="Corbel" panose="020B0503020204020204" pitchFamily="34" charset="0"/>
                <a:ea typeface="Calibri"/>
                <a:cs typeface="Calibri"/>
                <a:sym typeface="Calibri"/>
              </a:rPr>
              <a:t>Interventions pluridisciplinaires</a:t>
            </a:r>
            <a:endParaRPr kumimoji="0" sz="1350" b="0" i="0" u="none" strike="noStrike" kern="0" cap="none" spc="0" normalizeH="0" baseline="0" noProof="0" dirty="0">
              <a:ln>
                <a:noFill/>
              </a:ln>
              <a:solidFill>
                <a:schemeClr val="accent1">
                  <a:lumMod val="50000"/>
                </a:schemeClr>
              </a:solidFill>
              <a:effectLst/>
              <a:uLnTx/>
              <a:uFillTx/>
              <a:latin typeface="Corbel" panose="020B0503020204020204" pitchFamily="34" charset="0"/>
            </a:endParaRPr>
          </a:p>
        </p:txBody>
      </p:sp>
      <p:sp>
        <p:nvSpPr>
          <p:cNvPr id="26" name="Rectangle 25">
            <a:extLst>
              <a:ext uri="{FF2B5EF4-FFF2-40B4-BE49-F238E27FC236}">
                <a16:creationId xmlns:a16="http://schemas.microsoft.com/office/drawing/2014/main" id="{BB6422C7-C4B9-4285-97EA-25F898A1A886}"/>
              </a:ext>
            </a:extLst>
          </p:cNvPr>
          <p:cNvSpPr/>
          <p:nvPr/>
        </p:nvSpPr>
        <p:spPr>
          <a:xfrm>
            <a:off x="9258616" y="2013014"/>
            <a:ext cx="2119803" cy="646331"/>
          </a:xfrm>
          <a:prstGeom prst="rect">
            <a:avLst/>
          </a:prstGeom>
        </p:spPr>
        <p:txBody>
          <a:bodyPr wrap="square">
            <a:spAutoFit/>
          </a:bodyPr>
          <a:lstStyle/>
          <a:p>
            <a:pPr lvl="0" algn="just">
              <a:buClr>
                <a:srgbClr val="E7E6E6">
                  <a:lumMod val="50000"/>
                </a:srgbClr>
              </a:buClr>
            </a:pPr>
            <a:r>
              <a:rPr lang="fr-FR" sz="1200" dirty="0">
                <a:solidFill>
                  <a:schemeClr val="accent1">
                    <a:lumMod val="50000"/>
                  </a:schemeClr>
                </a:solidFill>
                <a:latin typeface="Corbel" panose="020B0503020204020204" pitchFamily="34" charset="0"/>
              </a:rPr>
              <a:t>Fléchage du parcours de soin pour les cas complexes en lien avec les spécialités de gériatrie</a:t>
            </a:r>
          </a:p>
        </p:txBody>
      </p:sp>
      <p:sp>
        <p:nvSpPr>
          <p:cNvPr id="29" name="Rectangle 28">
            <a:extLst>
              <a:ext uri="{FF2B5EF4-FFF2-40B4-BE49-F238E27FC236}">
                <a16:creationId xmlns:a16="http://schemas.microsoft.com/office/drawing/2014/main" id="{57452A83-DFFE-47C6-A07A-0A87B675D505}"/>
              </a:ext>
            </a:extLst>
          </p:cNvPr>
          <p:cNvSpPr/>
          <p:nvPr/>
        </p:nvSpPr>
        <p:spPr>
          <a:xfrm>
            <a:off x="988725" y="926317"/>
            <a:ext cx="1757212" cy="523220"/>
          </a:xfrm>
          <a:prstGeom prst="rect">
            <a:avLst/>
          </a:prstGeom>
        </p:spPr>
        <p:txBody>
          <a:bodyPr wrap="none">
            <a:spAutoFit/>
          </a:bodyPr>
          <a:lstStyle/>
          <a:p>
            <a:r>
              <a:rPr lang="fr-FR" sz="2800" b="1" dirty="0">
                <a:solidFill>
                  <a:schemeClr val="accent2"/>
                </a:solidFill>
                <a:latin typeface="Corbel" panose="020B0503020204020204" pitchFamily="34" charset="0"/>
                <a:ea typeface="Calibri"/>
                <a:cs typeface="Calibri"/>
                <a:sym typeface="Calibri"/>
              </a:rPr>
              <a:t>Dépistage</a:t>
            </a:r>
            <a:endParaRPr lang="fr-FR" dirty="0">
              <a:solidFill>
                <a:schemeClr val="accent2"/>
              </a:solidFill>
            </a:endParaRPr>
          </a:p>
        </p:txBody>
      </p:sp>
      <p:sp>
        <p:nvSpPr>
          <p:cNvPr id="30" name="Rectangle 29">
            <a:extLst>
              <a:ext uri="{FF2B5EF4-FFF2-40B4-BE49-F238E27FC236}">
                <a16:creationId xmlns:a16="http://schemas.microsoft.com/office/drawing/2014/main" id="{FAD0182A-5F4F-47D3-B8EC-6841A23EB379}"/>
              </a:ext>
            </a:extLst>
          </p:cNvPr>
          <p:cNvSpPr/>
          <p:nvPr/>
        </p:nvSpPr>
        <p:spPr>
          <a:xfrm>
            <a:off x="3818662" y="960077"/>
            <a:ext cx="1843774" cy="523220"/>
          </a:xfrm>
          <a:prstGeom prst="rect">
            <a:avLst/>
          </a:prstGeom>
        </p:spPr>
        <p:txBody>
          <a:bodyPr wrap="none">
            <a:spAutoFit/>
          </a:bodyPr>
          <a:lstStyle/>
          <a:p>
            <a:pPr lvl="0" algn="ctr"/>
            <a:r>
              <a:rPr lang="fr-FR" sz="2800" b="1" dirty="0">
                <a:solidFill>
                  <a:schemeClr val="accent2"/>
                </a:solidFill>
                <a:latin typeface="Corbel" panose="020B0503020204020204" pitchFamily="34" charset="0"/>
                <a:ea typeface="Calibri"/>
                <a:cs typeface="Calibri"/>
                <a:sym typeface="Calibri"/>
              </a:rPr>
              <a:t>Évaluation</a:t>
            </a:r>
            <a:endParaRPr lang="fr-FR" sz="2800" b="1" dirty="0">
              <a:solidFill>
                <a:schemeClr val="accent2"/>
              </a:solidFill>
              <a:latin typeface="Corbel" panose="020B0503020204020204" pitchFamily="34" charset="0"/>
            </a:endParaRPr>
          </a:p>
        </p:txBody>
      </p:sp>
      <p:sp>
        <p:nvSpPr>
          <p:cNvPr id="31" name="Rectangle 30">
            <a:extLst>
              <a:ext uri="{FF2B5EF4-FFF2-40B4-BE49-F238E27FC236}">
                <a16:creationId xmlns:a16="http://schemas.microsoft.com/office/drawing/2014/main" id="{35903B21-C91E-44F3-8F93-74848ABE9F4F}"/>
              </a:ext>
            </a:extLst>
          </p:cNvPr>
          <p:cNvSpPr/>
          <p:nvPr/>
        </p:nvSpPr>
        <p:spPr>
          <a:xfrm>
            <a:off x="6406068" y="764844"/>
            <a:ext cx="2233493" cy="954107"/>
          </a:xfrm>
          <a:prstGeom prst="rect">
            <a:avLst/>
          </a:prstGeom>
        </p:spPr>
        <p:txBody>
          <a:bodyPr wrap="square">
            <a:spAutoFit/>
          </a:bodyPr>
          <a:lstStyle/>
          <a:p>
            <a:pPr lvl="0" algn="ctr" defTabSz="720000"/>
            <a:r>
              <a:rPr lang="fr-FR" sz="2800" b="1" dirty="0">
                <a:solidFill>
                  <a:schemeClr val="accent2"/>
                </a:solidFill>
                <a:latin typeface="Corbel" panose="020B0503020204020204" pitchFamily="34" charset="0"/>
                <a:ea typeface="Calibri"/>
                <a:cs typeface="Calibri"/>
                <a:sym typeface="Calibri"/>
              </a:rPr>
              <a:t>Plan de soin </a:t>
            </a:r>
          </a:p>
          <a:p>
            <a:pPr lvl="0" algn="ctr" defTabSz="720000"/>
            <a:r>
              <a:rPr lang="fr-FR" sz="2800" b="1" dirty="0">
                <a:solidFill>
                  <a:schemeClr val="accent2"/>
                </a:solidFill>
                <a:latin typeface="Corbel" panose="020B0503020204020204" pitchFamily="34" charset="0"/>
                <a:ea typeface="Calibri"/>
                <a:cs typeface="Calibri"/>
                <a:sym typeface="Calibri"/>
              </a:rPr>
              <a:t>personnalisé</a:t>
            </a:r>
            <a:endParaRPr lang="fr-FR" b="1" dirty="0">
              <a:solidFill>
                <a:schemeClr val="accent2"/>
              </a:solidFill>
              <a:latin typeface="Corbel" panose="020B0503020204020204" pitchFamily="34" charset="0"/>
            </a:endParaRPr>
          </a:p>
        </p:txBody>
      </p:sp>
      <p:sp>
        <p:nvSpPr>
          <p:cNvPr id="32" name="Rectangle 31">
            <a:extLst>
              <a:ext uri="{FF2B5EF4-FFF2-40B4-BE49-F238E27FC236}">
                <a16:creationId xmlns:a16="http://schemas.microsoft.com/office/drawing/2014/main" id="{F2D86EE0-DF42-40C8-80FE-0AD6B4CD0600}"/>
              </a:ext>
            </a:extLst>
          </p:cNvPr>
          <p:cNvSpPr/>
          <p:nvPr/>
        </p:nvSpPr>
        <p:spPr>
          <a:xfrm>
            <a:off x="8957508" y="777343"/>
            <a:ext cx="2698568" cy="954107"/>
          </a:xfrm>
          <a:prstGeom prst="rect">
            <a:avLst/>
          </a:prstGeom>
        </p:spPr>
        <p:txBody>
          <a:bodyPr wrap="square">
            <a:spAutoFit/>
          </a:bodyPr>
          <a:lstStyle/>
          <a:p>
            <a:pPr lvl="0" algn="ctr">
              <a:buClr>
                <a:srgbClr val="757070"/>
              </a:buClr>
              <a:buSzPts val="2800"/>
            </a:pPr>
            <a:r>
              <a:rPr lang="fr-FR" sz="2800" b="1" dirty="0">
                <a:solidFill>
                  <a:schemeClr val="accent2"/>
                </a:solidFill>
                <a:latin typeface="Corbel" panose="020B0503020204020204" pitchFamily="34" charset="0"/>
                <a:ea typeface="Calibri"/>
                <a:cs typeface="Calibri"/>
                <a:sym typeface="Calibri"/>
              </a:rPr>
              <a:t>Suivi parcours de soin</a:t>
            </a:r>
            <a:endParaRPr lang="fr-FR" sz="2800" b="1" dirty="0">
              <a:solidFill>
                <a:schemeClr val="accent2"/>
              </a:solidFill>
              <a:latin typeface="Corbel" panose="020B0503020204020204" pitchFamily="34" charset="0"/>
            </a:endParaRPr>
          </a:p>
        </p:txBody>
      </p:sp>
      <p:sp>
        <p:nvSpPr>
          <p:cNvPr id="33" name="Flèche droite 4">
            <a:extLst>
              <a:ext uri="{FF2B5EF4-FFF2-40B4-BE49-F238E27FC236}">
                <a16:creationId xmlns:a16="http://schemas.microsoft.com/office/drawing/2014/main" id="{83DAA0F2-11C9-4879-AE40-38E147ECA7C6}"/>
              </a:ext>
            </a:extLst>
          </p:cNvPr>
          <p:cNvSpPr/>
          <p:nvPr/>
        </p:nvSpPr>
        <p:spPr>
          <a:xfrm>
            <a:off x="5815813" y="564879"/>
            <a:ext cx="687244" cy="419313"/>
          </a:xfrm>
          <a:prstGeom prst="rightArrow">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Flèche droite 4">
            <a:extLst>
              <a:ext uri="{FF2B5EF4-FFF2-40B4-BE49-F238E27FC236}">
                <a16:creationId xmlns:a16="http://schemas.microsoft.com/office/drawing/2014/main" id="{4F3C1856-11BE-4A3C-9FF4-ED3BC49BAF72}"/>
              </a:ext>
            </a:extLst>
          </p:cNvPr>
          <p:cNvSpPr/>
          <p:nvPr/>
        </p:nvSpPr>
        <p:spPr>
          <a:xfrm>
            <a:off x="8596943" y="564879"/>
            <a:ext cx="687244" cy="419313"/>
          </a:xfrm>
          <a:prstGeom prst="rightArrow">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6" name="Connecteur droit 35">
            <a:extLst>
              <a:ext uri="{FF2B5EF4-FFF2-40B4-BE49-F238E27FC236}">
                <a16:creationId xmlns:a16="http://schemas.microsoft.com/office/drawing/2014/main" id="{BC115CDC-1701-43BF-B6B3-97245752FB66}"/>
              </a:ext>
            </a:extLst>
          </p:cNvPr>
          <p:cNvCxnSpPr>
            <a:cxnSpLocks/>
          </p:cNvCxnSpPr>
          <p:nvPr/>
        </p:nvCxnSpPr>
        <p:spPr>
          <a:xfrm>
            <a:off x="1139924" y="1707868"/>
            <a:ext cx="1419299" cy="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 name="Connecteur droit 38">
            <a:extLst>
              <a:ext uri="{FF2B5EF4-FFF2-40B4-BE49-F238E27FC236}">
                <a16:creationId xmlns:a16="http://schemas.microsoft.com/office/drawing/2014/main" id="{679CC17F-6747-4CF6-86E3-DC4CE439C66A}"/>
              </a:ext>
            </a:extLst>
          </p:cNvPr>
          <p:cNvCxnSpPr>
            <a:cxnSpLocks/>
          </p:cNvCxnSpPr>
          <p:nvPr/>
        </p:nvCxnSpPr>
        <p:spPr>
          <a:xfrm>
            <a:off x="4034353" y="1707868"/>
            <a:ext cx="1419299" cy="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 name="Connecteur droit 39">
            <a:extLst>
              <a:ext uri="{FF2B5EF4-FFF2-40B4-BE49-F238E27FC236}">
                <a16:creationId xmlns:a16="http://schemas.microsoft.com/office/drawing/2014/main" id="{AA9B1D58-512F-406F-9A5F-54C1E3E655A5}"/>
              </a:ext>
            </a:extLst>
          </p:cNvPr>
          <p:cNvCxnSpPr>
            <a:cxnSpLocks/>
          </p:cNvCxnSpPr>
          <p:nvPr/>
        </p:nvCxnSpPr>
        <p:spPr>
          <a:xfrm>
            <a:off x="6806292" y="1707868"/>
            <a:ext cx="1419299" cy="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51C95E75-BCB1-4D37-8493-B093C6887FA5}"/>
              </a:ext>
            </a:extLst>
          </p:cNvPr>
          <p:cNvCxnSpPr>
            <a:cxnSpLocks/>
          </p:cNvCxnSpPr>
          <p:nvPr/>
        </p:nvCxnSpPr>
        <p:spPr>
          <a:xfrm>
            <a:off x="9608866" y="1707868"/>
            <a:ext cx="1419299" cy="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14" name="Google Shape;235;p4">
            <a:extLst>
              <a:ext uri="{FF2B5EF4-FFF2-40B4-BE49-F238E27FC236}">
                <a16:creationId xmlns:a16="http://schemas.microsoft.com/office/drawing/2014/main" id="{791B9305-6AD4-47EF-A961-6FD8B800B29F}"/>
              </a:ext>
            </a:extLst>
          </p:cNvPr>
          <p:cNvPicPr preferRelativeResize="0"/>
          <p:nvPr/>
        </p:nvPicPr>
        <p:blipFill rotWithShape="1">
          <a:blip r:embed="rId3">
            <a:alphaModFix/>
            <a:extLst>
              <a:ext uri="{BEBA8EAE-BF5A-486C-A8C5-ECC9F3942E4B}">
                <a14:imgProps xmlns:a14="http://schemas.microsoft.com/office/drawing/2010/main">
                  <a14:imgLayer r:embed="rId4">
                    <a14:imgEffect>
                      <a14:saturation sat="200000"/>
                    </a14:imgEffect>
                  </a14:imgLayer>
                </a14:imgProps>
              </a:ext>
            </a:extLst>
          </a:blip>
          <a:srcRect t="1148" b="6764"/>
          <a:stretch/>
        </p:blipFill>
        <p:spPr>
          <a:xfrm>
            <a:off x="3470670" y="2856868"/>
            <a:ext cx="2453066" cy="1812294"/>
          </a:xfrm>
          <a:prstGeom prst="rect">
            <a:avLst/>
          </a:prstGeom>
          <a:noFill/>
          <a:ln w="9525" cap="flat" cmpd="sng">
            <a:noFill/>
            <a:prstDash val="solid"/>
            <a:round/>
            <a:headEnd type="none" w="sm" len="sm"/>
            <a:tailEnd type="none" w="sm" len="sm"/>
          </a:ln>
        </p:spPr>
      </p:pic>
      <p:sp>
        <p:nvSpPr>
          <p:cNvPr id="61" name="Rectangle 60">
            <a:extLst>
              <a:ext uri="{FF2B5EF4-FFF2-40B4-BE49-F238E27FC236}">
                <a16:creationId xmlns:a16="http://schemas.microsoft.com/office/drawing/2014/main" id="{65757957-6A92-40F1-BD78-340EB8B91D05}"/>
              </a:ext>
            </a:extLst>
          </p:cNvPr>
          <p:cNvSpPr/>
          <p:nvPr/>
        </p:nvSpPr>
        <p:spPr>
          <a:xfrm>
            <a:off x="3452206" y="2822808"/>
            <a:ext cx="2501661" cy="1887560"/>
          </a:xfrm>
          <a:prstGeom prst="rect">
            <a:avLst/>
          </a:prstGeom>
          <a:no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2" name="Image 71">
            <a:extLst>
              <a:ext uri="{FF2B5EF4-FFF2-40B4-BE49-F238E27FC236}">
                <a16:creationId xmlns:a16="http://schemas.microsoft.com/office/drawing/2014/main" id="{03581E36-9758-46C6-8AAA-F5AA21E84F8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5129" t="10827" r="22371" b="11746"/>
          <a:stretch/>
        </p:blipFill>
        <p:spPr>
          <a:xfrm>
            <a:off x="9114212" y="2822807"/>
            <a:ext cx="2260810" cy="1875525"/>
          </a:xfrm>
          <a:prstGeom prst="rect">
            <a:avLst/>
          </a:prstGeom>
        </p:spPr>
      </p:pic>
      <p:sp>
        <p:nvSpPr>
          <p:cNvPr id="76" name="Rectangle 75">
            <a:extLst>
              <a:ext uri="{FF2B5EF4-FFF2-40B4-BE49-F238E27FC236}">
                <a16:creationId xmlns:a16="http://schemas.microsoft.com/office/drawing/2014/main" id="{6A27F5F5-16E0-4D89-8DAE-819D81FC5F52}"/>
              </a:ext>
            </a:extLst>
          </p:cNvPr>
          <p:cNvSpPr/>
          <p:nvPr/>
        </p:nvSpPr>
        <p:spPr>
          <a:xfrm>
            <a:off x="9124573" y="2834843"/>
            <a:ext cx="2398252" cy="1875524"/>
          </a:xfrm>
          <a:prstGeom prst="rect">
            <a:avLst/>
          </a:prstGeom>
          <a:no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7" name="Google Shape;215;p4">
            <a:extLst>
              <a:ext uri="{FF2B5EF4-FFF2-40B4-BE49-F238E27FC236}">
                <a16:creationId xmlns:a16="http://schemas.microsoft.com/office/drawing/2014/main" id="{8450FADE-0E2B-4C91-A862-B383DD45AE2D}"/>
              </a:ext>
            </a:extLst>
          </p:cNvPr>
          <p:cNvSpPr/>
          <p:nvPr/>
        </p:nvSpPr>
        <p:spPr>
          <a:xfrm>
            <a:off x="4373366" y="161420"/>
            <a:ext cx="687244" cy="673276"/>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800"/>
              <a:buFont typeface="Calibri"/>
              <a:buNone/>
            </a:pPr>
            <a:endParaRPr b="1" dirty="0">
              <a:latin typeface="Corbel" panose="020B0503020204020204" pitchFamily="34" charset="0"/>
            </a:endParaRPr>
          </a:p>
        </p:txBody>
      </p:sp>
      <p:sp>
        <p:nvSpPr>
          <p:cNvPr id="78" name="Google Shape;215;p4">
            <a:extLst>
              <a:ext uri="{FF2B5EF4-FFF2-40B4-BE49-F238E27FC236}">
                <a16:creationId xmlns:a16="http://schemas.microsoft.com/office/drawing/2014/main" id="{68B4E589-4A6B-4F6D-B895-9B41A08DB203}"/>
              </a:ext>
            </a:extLst>
          </p:cNvPr>
          <p:cNvSpPr/>
          <p:nvPr/>
        </p:nvSpPr>
        <p:spPr>
          <a:xfrm>
            <a:off x="7177782" y="169495"/>
            <a:ext cx="687244" cy="673276"/>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800"/>
              <a:buFont typeface="Calibri"/>
              <a:buNone/>
            </a:pPr>
            <a:endParaRPr b="1" dirty="0">
              <a:latin typeface="Corbel" panose="020B0503020204020204" pitchFamily="34" charset="0"/>
            </a:endParaRPr>
          </a:p>
        </p:txBody>
      </p:sp>
      <p:sp>
        <p:nvSpPr>
          <p:cNvPr id="79" name="Google Shape;215;p4">
            <a:extLst>
              <a:ext uri="{FF2B5EF4-FFF2-40B4-BE49-F238E27FC236}">
                <a16:creationId xmlns:a16="http://schemas.microsoft.com/office/drawing/2014/main" id="{ADE4F9C9-F744-46D6-95A9-9F7D4FE7B57D}"/>
              </a:ext>
            </a:extLst>
          </p:cNvPr>
          <p:cNvSpPr/>
          <p:nvPr/>
        </p:nvSpPr>
        <p:spPr>
          <a:xfrm>
            <a:off x="9974898" y="169495"/>
            <a:ext cx="687244" cy="673276"/>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800"/>
              <a:buFont typeface="Calibri"/>
              <a:buNone/>
            </a:pPr>
            <a:endParaRPr b="1" dirty="0">
              <a:latin typeface="Corbel" panose="020B0503020204020204" pitchFamily="34" charset="0"/>
            </a:endParaRPr>
          </a:p>
        </p:txBody>
      </p:sp>
      <p:sp>
        <p:nvSpPr>
          <p:cNvPr id="81" name="Rectangle 80">
            <a:extLst>
              <a:ext uri="{FF2B5EF4-FFF2-40B4-BE49-F238E27FC236}">
                <a16:creationId xmlns:a16="http://schemas.microsoft.com/office/drawing/2014/main" id="{7F340880-2A76-42BC-A9C2-BFEF76667E12}"/>
              </a:ext>
            </a:extLst>
          </p:cNvPr>
          <p:cNvSpPr/>
          <p:nvPr/>
        </p:nvSpPr>
        <p:spPr>
          <a:xfrm>
            <a:off x="1625988" y="153948"/>
            <a:ext cx="470000" cy="707886"/>
          </a:xfrm>
          <a:prstGeom prst="rect">
            <a:avLst/>
          </a:prstGeom>
        </p:spPr>
        <p:txBody>
          <a:bodyPr wrap="none">
            <a:spAutoFit/>
          </a:bodyPr>
          <a:lstStyle/>
          <a:p>
            <a:r>
              <a:rPr lang="fr-FR" sz="4000" b="1" dirty="0">
                <a:solidFill>
                  <a:schemeClr val="bg1"/>
                </a:solidFill>
                <a:latin typeface="Arial" panose="020B0604020202020204" pitchFamily="34" charset="0"/>
                <a:cs typeface="Arial" panose="020B0604020202020204" pitchFamily="34" charset="0"/>
              </a:rPr>
              <a:t>1</a:t>
            </a:r>
          </a:p>
        </p:txBody>
      </p:sp>
      <p:sp>
        <p:nvSpPr>
          <p:cNvPr id="82" name="Rectangle 81">
            <a:extLst>
              <a:ext uri="{FF2B5EF4-FFF2-40B4-BE49-F238E27FC236}">
                <a16:creationId xmlns:a16="http://schemas.microsoft.com/office/drawing/2014/main" id="{5C1CF7D1-F0D6-4F8C-B680-C39D76D73710}"/>
              </a:ext>
            </a:extLst>
          </p:cNvPr>
          <p:cNvSpPr/>
          <p:nvPr/>
        </p:nvSpPr>
        <p:spPr>
          <a:xfrm>
            <a:off x="4481988" y="144115"/>
            <a:ext cx="470000" cy="707886"/>
          </a:xfrm>
          <a:prstGeom prst="rect">
            <a:avLst/>
          </a:prstGeom>
        </p:spPr>
        <p:txBody>
          <a:bodyPr wrap="none">
            <a:spAutoFit/>
          </a:bodyPr>
          <a:lstStyle/>
          <a:p>
            <a:r>
              <a:rPr lang="fr-FR" sz="4000" b="1" dirty="0">
                <a:solidFill>
                  <a:schemeClr val="bg1"/>
                </a:solidFill>
                <a:latin typeface="Arial" panose="020B0604020202020204" pitchFamily="34" charset="0"/>
                <a:cs typeface="Arial" panose="020B0604020202020204" pitchFamily="34" charset="0"/>
              </a:rPr>
              <a:t>2</a:t>
            </a:r>
          </a:p>
        </p:txBody>
      </p:sp>
      <p:sp>
        <p:nvSpPr>
          <p:cNvPr id="83" name="Rectangle 82">
            <a:extLst>
              <a:ext uri="{FF2B5EF4-FFF2-40B4-BE49-F238E27FC236}">
                <a16:creationId xmlns:a16="http://schemas.microsoft.com/office/drawing/2014/main" id="{CCF36A73-32F4-4FA5-8A4D-30157023222F}"/>
              </a:ext>
            </a:extLst>
          </p:cNvPr>
          <p:cNvSpPr/>
          <p:nvPr/>
        </p:nvSpPr>
        <p:spPr>
          <a:xfrm>
            <a:off x="7286404" y="162159"/>
            <a:ext cx="470000" cy="707886"/>
          </a:xfrm>
          <a:prstGeom prst="rect">
            <a:avLst/>
          </a:prstGeom>
        </p:spPr>
        <p:txBody>
          <a:bodyPr wrap="none">
            <a:spAutoFit/>
          </a:bodyPr>
          <a:lstStyle/>
          <a:p>
            <a:r>
              <a:rPr lang="fr-FR" sz="4000" b="1" dirty="0">
                <a:solidFill>
                  <a:schemeClr val="bg1"/>
                </a:solidFill>
                <a:latin typeface="Arial" panose="020B0604020202020204" pitchFamily="34" charset="0"/>
                <a:cs typeface="Arial" panose="020B0604020202020204" pitchFamily="34" charset="0"/>
              </a:rPr>
              <a:t>3</a:t>
            </a:r>
          </a:p>
        </p:txBody>
      </p:sp>
      <p:sp>
        <p:nvSpPr>
          <p:cNvPr id="84" name="Rectangle 83">
            <a:extLst>
              <a:ext uri="{FF2B5EF4-FFF2-40B4-BE49-F238E27FC236}">
                <a16:creationId xmlns:a16="http://schemas.microsoft.com/office/drawing/2014/main" id="{9579031F-E723-43F1-8C22-08057F56830A}"/>
              </a:ext>
            </a:extLst>
          </p:cNvPr>
          <p:cNvSpPr/>
          <p:nvPr/>
        </p:nvSpPr>
        <p:spPr>
          <a:xfrm>
            <a:off x="10083520" y="153948"/>
            <a:ext cx="470000" cy="707886"/>
          </a:xfrm>
          <a:prstGeom prst="rect">
            <a:avLst/>
          </a:prstGeom>
        </p:spPr>
        <p:txBody>
          <a:bodyPr wrap="none">
            <a:spAutoFit/>
          </a:bodyPr>
          <a:lstStyle/>
          <a:p>
            <a:r>
              <a:rPr lang="fr-FR" sz="4000" b="1" dirty="0">
                <a:solidFill>
                  <a:schemeClr val="bg1"/>
                </a:solidFill>
                <a:latin typeface="Arial" panose="020B0604020202020204" pitchFamily="34" charset="0"/>
                <a:cs typeface="Arial" panose="020B0604020202020204" pitchFamily="34" charset="0"/>
              </a:rPr>
              <a:t>4</a:t>
            </a:r>
          </a:p>
        </p:txBody>
      </p:sp>
      <p:grpSp>
        <p:nvGrpSpPr>
          <p:cNvPr id="86" name="Groupe 85">
            <a:extLst>
              <a:ext uri="{FF2B5EF4-FFF2-40B4-BE49-F238E27FC236}">
                <a16:creationId xmlns:a16="http://schemas.microsoft.com/office/drawing/2014/main" id="{36E9B418-0CB0-411C-9801-2BDDF5210A97}"/>
              </a:ext>
            </a:extLst>
          </p:cNvPr>
          <p:cNvGrpSpPr/>
          <p:nvPr/>
        </p:nvGrpSpPr>
        <p:grpSpPr>
          <a:xfrm>
            <a:off x="669176" y="5349414"/>
            <a:ext cx="10853650" cy="1248659"/>
            <a:chOff x="669176" y="5424392"/>
            <a:chExt cx="10853650" cy="1248659"/>
          </a:xfrm>
        </p:grpSpPr>
        <p:sp>
          <p:nvSpPr>
            <p:cNvPr id="6" name="Google Shape;219;p4">
              <a:extLst>
                <a:ext uri="{FF2B5EF4-FFF2-40B4-BE49-F238E27FC236}">
                  <a16:creationId xmlns:a16="http://schemas.microsoft.com/office/drawing/2014/main" id="{4EE75581-F7BD-40E2-9666-6767E1C9B47F}"/>
                </a:ext>
              </a:extLst>
            </p:cNvPr>
            <p:cNvSpPr txBox="1"/>
            <p:nvPr/>
          </p:nvSpPr>
          <p:spPr>
            <a:xfrm>
              <a:off x="669176" y="5780733"/>
              <a:ext cx="10853650" cy="892318"/>
            </a:xfrm>
            <a:prstGeom prst="rect">
              <a:avLst/>
            </a:prstGeom>
            <a:solidFill>
              <a:schemeClr val="bg1">
                <a:lumMod val="8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757070"/>
                </a:buClr>
                <a:buSzPts val="2800"/>
                <a:buFont typeface="Arial"/>
                <a:buNone/>
              </a:pPr>
              <a:endParaRPr b="1" dirty="0">
                <a:solidFill>
                  <a:srgbClr val="F8846C"/>
                </a:solidFill>
                <a:latin typeface="Corbel" panose="020B0503020204020204" pitchFamily="34" charset="0"/>
              </a:endParaRPr>
            </a:p>
          </p:txBody>
        </p:sp>
        <p:sp>
          <p:nvSpPr>
            <p:cNvPr id="2" name="Rectangle 1">
              <a:extLst>
                <a:ext uri="{FF2B5EF4-FFF2-40B4-BE49-F238E27FC236}">
                  <a16:creationId xmlns:a16="http://schemas.microsoft.com/office/drawing/2014/main" id="{4BCBE69A-8047-44AF-B04D-9CBD4E317326}"/>
                </a:ext>
              </a:extLst>
            </p:cNvPr>
            <p:cNvSpPr/>
            <p:nvPr/>
          </p:nvSpPr>
          <p:spPr>
            <a:xfrm>
              <a:off x="2044163" y="6104087"/>
              <a:ext cx="8518000" cy="523220"/>
            </a:xfrm>
            <a:prstGeom prst="rect">
              <a:avLst/>
            </a:prstGeom>
          </p:spPr>
          <p:txBody>
            <a:bodyPr wrap="square">
              <a:spAutoFit/>
            </a:bodyPr>
            <a:lstStyle/>
            <a:p>
              <a:pPr lvl="0" algn="ctr">
                <a:buClr>
                  <a:srgbClr val="757070"/>
                </a:buClr>
                <a:buSzPts val="2800"/>
              </a:pPr>
              <a:r>
                <a:rPr lang="fr-FR" sz="2800" b="1" dirty="0">
                  <a:solidFill>
                    <a:schemeClr val="accent2"/>
                  </a:solidFill>
                  <a:latin typeface="Corbel" panose="020B0503020204020204" pitchFamily="34" charset="0"/>
                  <a:ea typeface="Calibri"/>
                  <a:cs typeface="Calibri"/>
                  <a:sym typeface="Calibri"/>
                </a:rPr>
                <a:t>Implication des collectivités et soutien aux aidants</a:t>
              </a:r>
              <a:endParaRPr lang="fr-FR" b="1" dirty="0">
                <a:solidFill>
                  <a:schemeClr val="accent2"/>
                </a:solidFill>
                <a:latin typeface="Corbel" panose="020B0503020204020204" pitchFamily="34" charset="0"/>
              </a:endParaRPr>
            </a:p>
          </p:txBody>
        </p:sp>
        <p:sp>
          <p:nvSpPr>
            <p:cNvPr id="80" name="Google Shape;215;p4">
              <a:extLst>
                <a:ext uri="{FF2B5EF4-FFF2-40B4-BE49-F238E27FC236}">
                  <a16:creationId xmlns:a16="http://schemas.microsoft.com/office/drawing/2014/main" id="{1495B564-B8A4-4768-B59C-4F8067EC3CB3}"/>
                </a:ext>
              </a:extLst>
            </p:cNvPr>
            <p:cNvSpPr/>
            <p:nvPr/>
          </p:nvSpPr>
          <p:spPr>
            <a:xfrm>
              <a:off x="5752378" y="5441697"/>
              <a:ext cx="687244" cy="673276"/>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800"/>
                <a:buFont typeface="Calibri"/>
                <a:buNone/>
              </a:pPr>
              <a:endParaRPr b="1" dirty="0">
                <a:solidFill>
                  <a:schemeClr val="accent2"/>
                </a:solidFill>
                <a:latin typeface="Corbel" panose="020B0503020204020204" pitchFamily="34" charset="0"/>
              </a:endParaRPr>
            </a:p>
          </p:txBody>
        </p:sp>
        <p:sp>
          <p:nvSpPr>
            <p:cNvPr id="85" name="Rectangle 84">
              <a:extLst>
                <a:ext uri="{FF2B5EF4-FFF2-40B4-BE49-F238E27FC236}">
                  <a16:creationId xmlns:a16="http://schemas.microsoft.com/office/drawing/2014/main" id="{6A40DCDB-CB30-4BC4-A7DA-E125BEAE8865}"/>
                </a:ext>
              </a:extLst>
            </p:cNvPr>
            <p:cNvSpPr/>
            <p:nvPr/>
          </p:nvSpPr>
          <p:spPr>
            <a:xfrm>
              <a:off x="5861000" y="5424392"/>
              <a:ext cx="470000" cy="707886"/>
            </a:xfrm>
            <a:prstGeom prst="rect">
              <a:avLst/>
            </a:prstGeom>
          </p:spPr>
          <p:txBody>
            <a:bodyPr wrap="none">
              <a:spAutoFit/>
            </a:bodyPr>
            <a:lstStyle/>
            <a:p>
              <a:r>
                <a:rPr lang="fr-FR" sz="4000" b="1" dirty="0">
                  <a:solidFill>
                    <a:schemeClr val="bg1"/>
                  </a:solidFill>
                  <a:latin typeface="Arial" panose="020B0604020202020204" pitchFamily="34" charset="0"/>
                  <a:cs typeface="Arial" panose="020B0604020202020204" pitchFamily="34" charset="0"/>
                </a:rPr>
                <a:t>5</a:t>
              </a:r>
            </a:p>
          </p:txBody>
        </p:sp>
      </p:grpSp>
      <p:pic>
        <p:nvPicPr>
          <p:cNvPr id="97" name="Image 96">
            <a:extLst>
              <a:ext uri="{FF2B5EF4-FFF2-40B4-BE49-F238E27FC236}">
                <a16:creationId xmlns:a16="http://schemas.microsoft.com/office/drawing/2014/main" id="{2AA97EF3-D8E8-4E67-83D7-0CF33E457A6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2132" r="15836"/>
          <a:stretch/>
        </p:blipFill>
        <p:spPr>
          <a:xfrm>
            <a:off x="6324553" y="2842633"/>
            <a:ext cx="2398252" cy="1867734"/>
          </a:xfrm>
          <a:prstGeom prst="rect">
            <a:avLst/>
          </a:prstGeom>
          <a:ln w="19050">
            <a:solidFill>
              <a:schemeClr val="accent1">
                <a:lumMod val="50000"/>
              </a:schemeClr>
            </a:solidFill>
          </a:ln>
        </p:spPr>
      </p:pic>
      <p:pic>
        <p:nvPicPr>
          <p:cNvPr id="99" name="Image 98">
            <a:extLst>
              <a:ext uri="{FF2B5EF4-FFF2-40B4-BE49-F238E27FC236}">
                <a16:creationId xmlns:a16="http://schemas.microsoft.com/office/drawing/2014/main" id="{89422FD7-71A6-448C-A608-CF7F657286CD}"/>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8110" r="20276"/>
          <a:stretch/>
        </p:blipFill>
        <p:spPr>
          <a:xfrm>
            <a:off x="9124573" y="2837508"/>
            <a:ext cx="2398252" cy="1883696"/>
          </a:xfrm>
          <a:prstGeom prst="rect">
            <a:avLst/>
          </a:prstGeom>
          <a:ln w="19050">
            <a:solidFill>
              <a:schemeClr val="accent1">
                <a:lumMod val="50000"/>
              </a:schemeClr>
            </a:solidFill>
          </a:ln>
        </p:spPr>
      </p:pic>
      <p:pic>
        <p:nvPicPr>
          <p:cNvPr id="4" name="Image 3">
            <a:extLst>
              <a:ext uri="{FF2B5EF4-FFF2-40B4-BE49-F238E27FC236}">
                <a16:creationId xmlns:a16="http://schemas.microsoft.com/office/drawing/2014/main" id="{71FBA2A3-BBBC-4A23-B77F-9E8D8E113735}"/>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606"/>
          <a:stretch/>
        </p:blipFill>
        <p:spPr>
          <a:xfrm>
            <a:off x="6448425" y="3060602"/>
            <a:ext cx="899160" cy="540256"/>
          </a:xfrm>
          <a:prstGeom prst="rect">
            <a:avLst/>
          </a:prstGeom>
        </p:spPr>
      </p:pic>
      <p:sp>
        <p:nvSpPr>
          <p:cNvPr id="7" name="Forme en L 6">
            <a:extLst>
              <a:ext uri="{FF2B5EF4-FFF2-40B4-BE49-F238E27FC236}">
                <a16:creationId xmlns:a16="http://schemas.microsoft.com/office/drawing/2014/main" id="{6F1D2DDD-2D67-4DF5-AB8D-A0C323F33AF2}"/>
              </a:ext>
            </a:extLst>
          </p:cNvPr>
          <p:cNvSpPr/>
          <p:nvPr/>
        </p:nvSpPr>
        <p:spPr>
          <a:xfrm rot="18876341">
            <a:off x="6408628" y="2973392"/>
            <a:ext cx="96989" cy="99836"/>
          </a:xfrm>
          <a:prstGeom prst="corner">
            <a:avLst/>
          </a:prstGeom>
          <a:solidFill>
            <a:srgbClr val="0080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4" name="Image 2">
            <a:extLst>
              <a:ext uri="{FF2B5EF4-FFF2-40B4-BE49-F238E27FC236}">
                <a16:creationId xmlns:a16="http://schemas.microsoft.com/office/drawing/2014/main" id="{B34A8C1F-B1D4-483F-A381-422770ED1E59}"/>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69174" y="2855390"/>
            <a:ext cx="2408613" cy="1863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85760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pic>
        <p:nvPicPr>
          <p:cNvPr id="266" name="Google Shape;266;p6"/>
          <p:cNvPicPr preferRelativeResize="0"/>
          <p:nvPr/>
        </p:nvPicPr>
        <p:blipFill rotWithShape="1">
          <a:blip r:embed="rId3">
            <a:alphaModFix/>
          </a:blip>
          <a:srcRect/>
          <a:stretch/>
        </p:blipFill>
        <p:spPr>
          <a:xfrm>
            <a:off x="0" y="1866900"/>
            <a:ext cx="3155795" cy="3759200"/>
          </a:xfrm>
          <a:prstGeom prst="rect">
            <a:avLst/>
          </a:prstGeom>
          <a:noFill/>
          <a:ln>
            <a:noFill/>
          </a:ln>
        </p:spPr>
      </p:pic>
      <p:sp>
        <p:nvSpPr>
          <p:cNvPr id="267" name="Google Shape;267;p6"/>
          <p:cNvSpPr txBox="1"/>
          <p:nvPr/>
        </p:nvSpPr>
        <p:spPr>
          <a:xfrm>
            <a:off x="321816" y="3285498"/>
            <a:ext cx="1621766" cy="69128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90000"/>
              </a:lnSpc>
              <a:spcBef>
                <a:spcPts val="0"/>
              </a:spcBef>
              <a:spcAft>
                <a:spcPts val="0"/>
              </a:spcAft>
              <a:buClr>
                <a:srgbClr val="800000"/>
              </a:buClr>
              <a:buSzPts val="3600"/>
              <a:buFont typeface="Calibri"/>
              <a:buNone/>
              <a:tabLst/>
              <a:defRPr/>
            </a:pPr>
            <a:r>
              <a:rPr kumimoji="0" lang="fr-FR" sz="3600" b="1" i="0" u="none" strike="noStrike" kern="0" cap="none" spc="0" normalizeH="0" baseline="0" noProof="0" dirty="0">
                <a:ln>
                  <a:noFill/>
                </a:ln>
                <a:solidFill>
                  <a:srgbClr val="800000"/>
                </a:solidFill>
                <a:effectLst/>
                <a:uLnTx/>
                <a:uFillTx/>
                <a:latin typeface="Calibri"/>
                <a:ea typeface="Calibri"/>
                <a:cs typeface="Calibri"/>
                <a:sym typeface="Calibri"/>
              </a:rPr>
              <a:t>Etape 1</a:t>
            </a:r>
          </a:p>
        </p:txBody>
      </p:sp>
      <p:pic>
        <p:nvPicPr>
          <p:cNvPr id="268" name="Google Shape;268;p6"/>
          <p:cNvPicPr preferRelativeResize="0"/>
          <p:nvPr/>
        </p:nvPicPr>
        <p:blipFill rotWithShape="1">
          <a:blip r:embed="rId4">
            <a:alphaModFix/>
          </a:blip>
          <a:srcRect/>
          <a:stretch/>
        </p:blipFill>
        <p:spPr>
          <a:xfrm>
            <a:off x="3116811" y="144470"/>
            <a:ext cx="6438900" cy="6713530"/>
          </a:xfrm>
          <a:prstGeom prst="rect">
            <a:avLst/>
          </a:prstGeom>
          <a:noFill/>
          <a:ln w="9525" cap="flat" cmpd="sng">
            <a:solidFill>
              <a:schemeClr val="accent1"/>
            </a:solidFill>
            <a:prstDash val="solid"/>
            <a:round/>
            <a:headEnd type="none" w="sm" len="sm"/>
            <a:tailEnd type="none" w="sm" len="sm"/>
          </a:ln>
        </p:spPr>
      </p:pic>
      <p:sp>
        <p:nvSpPr>
          <p:cNvPr id="6" name="Titre 1">
            <a:extLst>
              <a:ext uri="{FF2B5EF4-FFF2-40B4-BE49-F238E27FC236}">
                <a16:creationId xmlns:a16="http://schemas.microsoft.com/office/drawing/2014/main" id="{9C38AE3E-4DA9-46C4-8FE6-FAEB0267033A}"/>
              </a:ext>
            </a:extLst>
          </p:cNvPr>
          <p:cNvSpPr txBox="1">
            <a:spLocks/>
          </p:cNvSpPr>
          <p:nvPr/>
        </p:nvSpPr>
        <p:spPr>
          <a:xfrm>
            <a:off x="275114" y="453220"/>
            <a:ext cx="2278305" cy="1039150"/>
          </a:xfrm>
          <a:prstGeom prst="rect">
            <a:avLst/>
          </a:prstGeom>
          <a:ln>
            <a:solidFill>
              <a:srgbClr val="C00000"/>
            </a:solidFill>
          </a:ln>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fr-FR" sz="2400" b="1" dirty="0">
                <a:solidFill>
                  <a:srgbClr val="002060"/>
                </a:solidFill>
                <a:latin typeface="Calibri" pitchFamily="34" charset="0"/>
                <a:ea typeface="MS PGothic" pitchFamily="34" charset="-128"/>
              </a:rPr>
              <a:t>Dépistage </a:t>
            </a:r>
            <a:br>
              <a:rPr lang="fr-FR" sz="2400" b="1" dirty="0">
                <a:solidFill>
                  <a:srgbClr val="002060"/>
                </a:solidFill>
                <a:latin typeface="Calibri" pitchFamily="34" charset="0"/>
                <a:ea typeface="MS PGothic" pitchFamily="34" charset="-128"/>
              </a:rPr>
            </a:br>
            <a:r>
              <a:rPr lang="fr-FR" sz="2400" b="1" dirty="0">
                <a:solidFill>
                  <a:srgbClr val="002060"/>
                </a:solidFill>
                <a:latin typeface="Calibri" pitchFamily="34" charset="0"/>
                <a:ea typeface="MS PGothic" pitchFamily="34" charset="-128"/>
              </a:rPr>
              <a:t>et </a:t>
            </a:r>
            <a:r>
              <a:rPr kumimoji="0" lang="fr-FR" sz="2400" b="1" i="0" u="none" strike="noStrike" kern="1200" cap="none" spc="0" normalizeH="0" baseline="0" noProof="0" dirty="0">
                <a:ln>
                  <a:noFill/>
                </a:ln>
                <a:solidFill>
                  <a:srgbClr val="002060"/>
                </a:solidFill>
                <a:effectLst/>
                <a:uLnTx/>
                <a:uFillTx/>
                <a:latin typeface="Calibri" pitchFamily="34" charset="0"/>
                <a:ea typeface="MS PGothic" pitchFamily="34" charset="-128"/>
              </a:rPr>
              <a:t>réitération </a:t>
            </a:r>
            <a:r>
              <a:rPr lang="fr-FR" sz="2400" b="1" dirty="0">
                <a:solidFill>
                  <a:srgbClr val="002060"/>
                </a:solidFill>
                <a:latin typeface="Calibri" pitchFamily="34" charset="0"/>
                <a:ea typeface="MS PGothic" pitchFamily="34" charset="-128"/>
              </a:rPr>
              <a:t>tous les 6 mois</a:t>
            </a:r>
            <a:endParaRPr kumimoji="0" lang="fr-FR" sz="2400" b="1" i="0" u="none" strike="noStrike" kern="1200" cap="none" spc="0" normalizeH="0" noProof="0" dirty="0">
              <a:ln>
                <a:noFill/>
              </a:ln>
              <a:solidFill>
                <a:srgbClr val="002060"/>
              </a:solidFill>
              <a:effectLst/>
              <a:uLnTx/>
              <a:uFillTx/>
              <a:latin typeface="Calibri" pitchFamily="34" charset="0"/>
              <a:ea typeface="MS PGothic" pitchFamily="34" charset="-128"/>
            </a:endParaRPr>
          </a:p>
        </p:txBody>
      </p:sp>
      <p:sp>
        <p:nvSpPr>
          <p:cNvPr id="7" name="Rectangle à coins arrondis 35">
            <a:extLst>
              <a:ext uri="{FF2B5EF4-FFF2-40B4-BE49-F238E27FC236}">
                <a16:creationId xmlns:a16="http://schemas.microsoft.com/office/drawing/2014/main" id="{10A4FDDB-B5F4-42E2-B5FC-4FB5E3029D19}"/>
              </a:ext>
            </a:extLst>
          </p:cNvPr>
          <p:cNvSpPr/>
          <p:nvPr/>
        </p:nvSpPr>
        <p:spPr>
          <a:xfrm>
            <a:off x="9696091" y="5310509"/>
            <a:ext cx="2419673" cy="1461301"/>
          </a:xfrm>
          <a:prstGeom prst="roundRect">
            <a:avLst/>
          </a:prstGeom>
          <a:solidFill>
            <a:srgbClr val="9A0000"/>
          </a:solidFill>
          <a:ln>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700" dirty="0">
                <a:solidFill>
                  <a:schemeClr val="bg1"/>
                </a:solidFill>
              </a:rPr>
              <a:t>Si anomalie identifiée à une fonction ou plus : évaluation approfondie de la ou des fonctions concernées </a:t>
            </a:r>
          </a:p>
        </p:txBody>
      </p:sp>
      <p:sp>
        <p:nvSpPr>
          <p:cNvPr id="8" name="Rectangle à coins arrondis 4">
            <a:extLst>
              <a:ext uri="{FF2B5EF4-FFF2-40B4-BE49-F238E27FC236}">
                <a16:creationId xmlns:a16="http://schemas.microsoft.com/office/drawing/2014/main" id="{C4FB5B83-56BF-4D1F-9778-537648EFC549}"/>
              </a:ext>
            </a:extLst>
          </p:cNvPr>
          <p:cNvSpPr/>
          <p:nvPr/>
        </p:nvSpPr>
        <p:spPr>
          <a:xfrm>
            <a:off x="10228982" y="1362159"/>
            <a:ext cx="1353889" cy="430765"/>
          </a:xfrm>
          <a:prstGeom prst="roundRect">
            <a:avLst/>
          </a:prstGeom>
          <a:solidFill>
            <a:srgbClr val="9A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solidFill>
                  <a:schemeClr val="bg1"/>
                </a:solidFill>
              </a:rPr>
              <a:t>10 à 15 min</a:t>
            </a:r>
          </a:p>
        </p:txBody>
      </p:sp>
    </p:spTree>
    <p:extLst>
      <p:ext uri="{BB962C8B-B14F-4D97-AF65-F5344CB8AC3E}">
        <p14:creationId xmlns:p14="http://schemas.microsoft.com/office/powerpoint/2010/main" val="16948445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01E994B5-936F-4E8B-BCAF-B4B61B01F842}"/>
              </a:ext>
            </a:extLst>
          </p:cNvPr>
          <p:cNvPicPr>
            <a:picLocks noChangeAspect="1"/>
          </p:cNvPicPr>
          <p:nvPr/>
        </p:nvPicPr>
        <p:blipFill rotWithShape="1">
          <a:blip r:embed="rId3"/>
          <a:srcRect l="6861" r="4338"/>
          <a:stretch/>
        </p:blipFill>
        <p:spPr>
          <a:xfrm>
            <a:off x="7136347" y="2580435"/>
            <a:ext cx="5055653" cy="3561907"/>
          </a:xfrm>
          <a:prstGeom prst="rect">
            <a:avLst/>
          </a:prstGeom>
        </p:spPr>
      </p:pic>
      <p:sp>
        <p:nvSpPr>
          <p:cNvPr id="3" name="Espace réservé du contenu 2">
            <a:extLst>
              <a:ext uri="{FF2B5EF4-FFF2-40B4-BE49-F238E27FC236}">
                <a16:creationId xmlns:a16="http://schemas.microsoft.com/office/drawing/2014/main" id="{5908AEC7-CF4A-6C41-95B7-7FEE68DA4D36}"/>
              </a:ext>
            </a:extLst>
          </p:cNvPr>
          <p:cNvSpPr>
            <a:spLocks noGrp="1"/>
          </p:cNvSpPr>
          <p:nvPr>
            <p:ph idx="1"/>
          </p:nvPr>
        </p:nvSpPr>
        <p:spPr>
          <a:xfrm>
            <a:off x="299877" y="2307772"/>
            <a:ext cx="6836470" cy="4107235"/>
          </a:xfrm>
        </p:spPr>
        <p:txBody>
          <a:bodyPr>
            <a:noAutofit/>
          </a:bodyPr>
          <a:lstStyle/>
          <a:p>
            <a:r>
              <a:rPr lang="fr-FR" sz="2400" b="1" dirty="0">
                <a:solidFill>
                  <a:srgbClr val="C00000"/>
                </a:solidFill>
                <a:latin typeface="Arial" panose="020B0604020202020204" pitchFamily="34" charset="0"/>
                <a:cs typeface="Arial" panose="020B0604020202020204" pitchFamily="34" charset="0"/>
              </a:rPr>
              <a:t>Objectif:</a:t>
            </a:r>
            <a:r>
              <a:rPr lang="fr-FR" sz="2400" dirty="0">
                <a:solidFill>
                  <a:schemeClr val="accent2">
                    <a:lumMod val="75000"/>
                  </a:schemeClr>
                </a:solidFill>
                <a:latin typeface="Arial" panose="020B0604020202020204" pitchFamily="34" charset="0"/>
                <a:cs typeface="Arial" panose="020B0604020202020204" pitchFamily="34" charset="0"/>
              </a:rPr>
              <a:t> </a:t>
            </a:r>
            <a:r>
              <a:rPr lang="fr-FR" sz="2400" dirty="0">
                <a:solidFill>
                  <a:srgbClr val="002060"/>
                </a:solidFill>
                <a:latin typeface="Arial" panose="020B0604020202020204" pitchFamily="34" charset="0"/>
                <a:cs typeface="Arial" panose="020B0604020202020204" pitchFamily="34" charset="0"/>
              </a:rPr>
              <a:t>Implémentation du programme ICOPE en pratique clinique en Occitanie</a:t>
            </a:r>
          </a:p>
          <a:p>
            <a:endParaRPr lang="fr-FR" sz="1400" b="1" dirty="0">
              <a:solidFill>
                <a:schemeClr val="accent2">
                  <a:lumMod val="75000"/>
                </a:schemeClr>
              </a:solidFill>
              <a:latin typeface="Arial" panose="020B0604020202020204" pitchFamily="34" charset="0"/>
              <a:cs typeface="Arial" panose="020B0604020202020204" pitchFamily="34" charset="0"/>
            </a:endParaRPr>
          </a:p>
          <a:p>
            <a:r>
              <a:rPr lang="fr-FR" sz="2400" b="1" dirty="0">
                <a:solidFill>
                  <a:srgbClr val="C00000"/>
                </a:solidFill>
                <a:latin typeface="Arial" panose="020B0604020202020204" pitchFamily="34" charset="0"/>
                <a:cs typeface="Arial" panose="020B0604020202020204" pitchFamily="34" charset="0"/>
              </a:rPr>
              <a:t>Population cible: </a:t>
            </a:r>
            <a:r>
              <a:rPr lang="fr-FR" sz="2400" dirty="0">
                <a:solidFill>
                  <a:srgbClr val="002060"/>
                </a:solidFill>
                <a:latin typeface="Arial" panose="020B0604020202020204" pitchFamily="34" charset="0"/>
                <a:cs typeface="Arial" panose="020B0604020202020204" pitchFamily="34" charset="0"/>
              </a:rPr>
              <a:t>Personnes autonomes (robustes, pré-fragiles et fragiles) de 60 ans et plus vivant à domicile</a:t>
            </a:r>
          </a:p>
          <a:p>
            <a:pPr lvl="0"/>
            <a:endParaRPr lang="fr-FR" sz="1400" b="1" dirty="0">
              <a:solidFill>
                <a:schemeClr val="accent2">
                  <a:lumMod val="75000"/>
                </a:schemeClr>
              </a:solidFill>
              <a:latin typeface="Arial" panose="020B0604020202020204" pitchFamily="34" charset="0"/>
              <a:cs typeface="Arial" panose="020B0604020202020204" pitchFamily="34" charset="0"/>
            </a:endParaRPr>
          </a:p>
          <a:p>
            <a:r>
              <a:rPr lang="fr-FR" sz="2400" b="1" dirty="0">
                <a:solidFill>
                  <a:srgbClr val="C00000"/>
                </a:solidFill>
                <a:latin typeface="Arial" panose="020B0604020202020204" pitchFamily="34" charset="0"/>
                <a:cs typeface="Arial" panose="020B0604020202020204" pitchFamily="34" charset="0"/>
              </a:rPr>
              <a:t>Acteurs: </a:t>
            </a:r>
            <a:r>
              <a:rPr lang="fr-FR" sz="2400" dirty="0">
                <a:solidFill>
                  <a:srgbClr val="002060"/>
                </a:solidFill>
                <a:latin typeface="Arial" panose="020B0604020202020204" pitchFamily="34" charset="0"/>
                <a:cs typeface="Arial" panose="020B0604020202020204" pitchFamily="34" charset="0"/>
              </a:rPr>
              <a:t>Tout professionnel formé, aidants, seniors</a:t>
            </a:r>
          </a:p>
          <a:p>
            <a:pPr marL="0" indent="0">
              <a:buNone/>
            </a:pPr>
            <a:endParaRPr lang="fr-FR" sz="1200" dirty="0">
              <a:latin typeface="Arial" panose="020B0604020202020204" pitchFamily="34" charset="0"/>
              <a:cs typeface="Arial" panose="020B0604020202020204" pitchFamily="34" charset="0"/>
            </a:endParaRPr>
          </a:p>
          <a:p>
            <a:pPr lvl="0"/>
            <a:r>
              <a:rPr lang="fr-FR" sz="2400" b="1" dirty="0">
                <a:solidFill>
                  <a:srgbClr val="C00000"/>
                </a:solidFill>
                <a:latin typeface="Arial" panose="020B0604020202020204" pitchFamily="34" charset="0"/>
                <a:cs typeface="Arial" panose="020B0604020202020204" pitchFamily="34" charset="0"/>
              </a:rPr>
              <a:t>Méthode: </a:t>
            </a:r>
            <a:r>
              <a:rPr lang="fr-FR" sz="2400" dirty="0">
                <a:solidFill>
                  <a:srgbClr val="002060"/>
                </a:solidFill>
                <a:latin typeface="Arial" panose="020B0604020202020204" pitchFamily="34" charset="0"/>
                <a:cs typeface="Arial" panose="020B0604020202020204" pitchFamily="34" charset="0"/>
              </a:rPr>
              <a:t>Suivi de 6 fonctions majeures tous les 6 mois =&gt; à l’aide des outils numériques</a:t>
            </a:r>
            <a:endParaRPr lang="fr-FR" sz="1400" b="1" dirty="0">
              <a:solidFill>
                <a:schemeClr val="accent2">
                  <a:lumMod val="75000"/>
                </a:schemeClr>
              </a:solidFill>
              <a:latin typeface="Arial" panose="020B0604020202020204" pitchFamily="34" charset="0"/>
              <a:cs typeface="Arial" panose="020B0604020202020204" pitchFamily="34" charset="0"/>
            </a:endParaRPr>
          </a:p>
          <a:p>
            <a:endParaRPr lang="fr-FR" sz="2400" dirty="0">
              <a:latin typeface="Arial" panose="020B0604020202020204" pitchFamily="34" charset="0"/>
              <a:cs typeface="Arial" panose="020B0604020202020204" pitchFamily="34" charset="0"/>
            </a:endParaRPr>
          </a:p>
        </p:txBody>
      </p:sp>
      <p:sp>
        <p:nvSpPr>
          <p:cNvPr id="7" name="Titre 1"/>
          <p:cNvSpPr txBox="1">
            <a:spLocks/>
          </p:cNvSpPr>
          <p:nvPr/>
        </p:nvSpPr>
        <p:spPr>
          <a:xfrm>
            <a:off x="259683" y="-22289"/>
            <a:ext cx="11672636" cy="233006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4377">
              <a:defRPr/>
            </a:pPr>
            <a:r>
              <a:rPr lang="fr-FR" sz="3600" b="1" dirty="0">
                <a:solidFill>
                  <a:srgbClr val="002060"/>
                </a:solidFill>
                <a:latin typeface="Calibri" panose="020F0502020204030204"/>
                <a:ea typeface="MS PGothic" pitchFamily="34" charset="-128"/>
                <a:cs typeface="Arial" panose="020B0604020202020204" pitchFamily="34" charset="0"/>
                <a:sym typeface="Arial"/>
              </a:rPr>
              <a:t>Déploiement du programme ICOPE en Occitanie</a:t>
            </a:r>
          </a:p>
          <a:p>
            <a:pPr algn="ctr" defTabSz="914377">
              <a:defRPr/>
            </a:pPr>
            <a:endParaRPr lang="fr-FR" sz="1051" b="1" dirty="0">
              <a:solidFill>
                <a:srgbClr val="002060"/>
              </a:solidFill>
              <a:latin typeface="Calibri" panose="020F0502020204030204"/>
              <a:ea typeface="MS PGothic" pitchFamily="34" charset="-128"/>
              <a:cs typeface="Arial" panose="020B0604020202020204" pitchFamily="34" charset="0"/>
              <a:sym typeface="Arial"/>
            </a:endParaRPr>
          </a:p>
          <a:p>
            <a:pPr algn="ctr" defTabSz="914377">
              <a:defRPr/>
            </a:pPr>
            <a:r>
              <a:rPr lang="fr-FR" sz="2800" dirty="0">
                <a:solidFill>
                  <a:srgbClr val="002060"/>
                </a:solidFill>
                <a:latin typeface="Calibri" panose="020F0502020204030204"/>
                <a:ea typeface="MS PGothic" pitchFamily="34" charset="-128"/>
                <a:cs typeface="Arial" panose="020B0604020202020204" pitchFamily="34" charset="0"/>
                <a:sym typeface="Arial"/>
              </a:rPr>
              <a:t>Porté depuis 2019 par le </a:t>
            </a:r>
            <a:r>
              <a:rPr lang="fr-FR" sz="2800" dirty="0" err="1">
                <a:solidFill>
                  <a:srgbClr val="002060"/>
                </a:solidFill>
                <a:latin typeface="Calibri" panose="020F0502020204030204"/>
                <a:ea typeface="MS PGothic" pitchFamily="34" charset="-128"/>
                <a:cs typeface="Arial" panose="020B0604020202020204" pitchFamily="34" charset="0"/>
                <a:sym typeface="Arial"/>
              </a:rPr>
              <a:t>Gérontopôle</a:t>
            </a:r>
            <a:r>
              <a:rPr lang="fr-FR" sz="2800" dirty="0">
                <a:solidFill>
                  <a:srgbClr val="002060"/>
                </a:solidFill>
                <a:latin typeface="Calibri" panose="020F0502020204030204"/>
                <a:ea typeface="MS PGothic" pitchFamily="34" charset="-128"/>
                <a:cs typeface="Arial" panose="020B0604020202020204" pitchFamily="34" charset="0"/>
                <a:sym typeface="Arial"/>
              </a:rPr>
              <a:t> de Toulouse, Centre Collaborateur de l’OMS pour la Fragilité, la Recherche Clinique et la Formation en Gériatrie </a:t>
            </a:r>
          </a:p>
          <a:p>
            <a:pPr algn="ctr" defTabSz="914377">
              <a:defRPr/>
            </a:pPr>
            <a:r>
              <a:rPr lang="fr-FR" sz="2800" b="1" dirty="0">
                <a:solidFill>
                  <a:srgbClr val="C00000"/>
                </a:solidFill>
                <a:latin typeface="Calibri" panose="020F0502020204030204"/>
                <a:ea typeface="MS PGothic" pitchFamily="34" charset="-128"/>
                <a:cs typeface="Arial" panose="020B0604020202020204" pitchFamily="34" charset="0"/>
                <a:sym typeface="Arial"/>
              </a:rPr>
              <a:t>avec le soutien de l’ARS Occitanie</a:t>
            </a:r>
            <a:endParaRPr lang="fr-FR" sz="1800" dirty="0">
              <a:solidFill>
                <a:srgbClr val="C00000"/>
              </a:solidFill>
              <a:latin typeface="Calibri" panose="020F0502020204030204"/>
              <a:ea typeface="MS PGothic" pitchFamily="34" charset="-128"/>
              <a:cs typeface="Arial" panose="020B0604020202020204" pitchFamily="34" charset="0"/>
              <a:sym typeface="Arial"/>
            </a:endParaRPr>
          </a:p>
        </p:txBody>
      </p:sp>
    </p:spTree>
    <p:extLst>
      <p:ext uri="{BB962C8B-B14F-4D97-AF65-F5344CB8AC3E}">
        <p14:creationId xmlns:p14="http://schemas.microsoft.com/office/powerpoint/2010/main" val="28904546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908AEC7-CF4A-6C41-95B7-7FEE68DA4D36}"/>
              </a:ext>
            </a:extLst>
          </p:cNvPr>
          <p:cNvSpPr>
            <a:spLocks noGrp="1"/>
          </p:cNvSpPr>
          <p:nvPr>
            <p:ph idx="1"/>
          </p:nvPr>
        </p:nvSpPr>
        <p:spPr>
          <a:xfrm>
            <a:off x="220471" y="1649186"/>
            <a:ext cx="7049845" cy="5113121"/>
          </a:xfrm>
        </p:spPr>
        <p:txBody>
          <a:bodyPr>
            <a:noAutofit/>
          </a:bodyPr>
          <a:lstStyle/>
          <a:p>
            <a:r>
              <a:rPr lang="fr-FR" sz="2400" b="1" dirty="0">
                <a:solidFill>
                  <a:schemeClr val="accent2">
                    <a:lumMod val="75000"/>
                  </a:schemeClr>
                </a:solidFill>
                <a:latin typeface="Arial" panose="020B0604020202020204" pitchFamily="34" charset="0"/>
                <a:cs typeface="Arial" panose="020B0604020202020204" pitchFamily="34" charset="0"/>
              </a:rPr>
              <a:t>Deux outils numériques pour réaliser le Step1</a:t>
            </a:r>
          </a:p>
          <a:p>
            <a:pPr lvl="1"/>
            <a:r>
              <a:rPr lang="fr-FR" sz="2000" dirty="0">
                <a:solidFill>
                  <a:srgbClr val="002060"/>
                </a:solidFill>
                <a:latin typeface="Arial" panose="020B0604020202020204" pitchFamily="34" charset="0"/>
                <a:cs typeface="Arial" panose="020B0604020202020204" pitchFamily="34" charset="0"/>
              </a:rPr>
              <a:t>Application ICOPE MONITOR: sur smartphone ou tablette </a:t>
            </a:r>
          </a:p>
          <a:p>
            <a:pPr lvl="1"/>
            <a:r>
              <a:rPr lang="fr-FR" sz="2000" dirty="0">
                <a:solidFill>
                  <a:srgbClr val="002060"/>
                </a:solidFill>
                <a:latin typeface="Arial" panose="020B0604020202020204" pitchFamily="34" charset="0"/>
                <a:cs typeface="Arial" panose="020B0604020202020204" pitchFamily="34" charset="0"/>
              </a:rPr>
              <a:t>Robot conversationnel ICOPEBOT: sur ordinateur, smartphone ou tablette (</a:t>
            </a:r>
            <a:r>
              <a:rPr lang="fr-FR" sz="2000" dirty="0">
                <a:solidFill>
                  <a:srgbClr val="002060"/>
                </a:solidFill>
                <a:latin typeface="Arial" panose="020B0604020202020204" pitchFamily="34" charset="0"/>
                <a:cs typeface="Arial" panose="020B0604020202020204" pitchFamily="34" charset="0"/>
                <a:hlinkClick r:id="rId3"/>
              </a:rPr>
              <a:t>https://icopebot.botdesign.net</a:t>
            </a:r>
            <a:r>
              <a:rPr lang="fr-FR" sz="2000" dirty="0">
                <a:solidFill>
                  <a:srgbClr val="002060"/>
                </a:solidFill>
                <a:latin typeface="Arial" panose="020B0604020202020204" pitchFamily="34" charset="0"/>
                <a:cs typeface="Arial" panose="020B0604020202020204" pitchFamily="34" charset="0"/>
              </a:rPr>
              <a:t>)  </a:t>
            </a:r>
          </a:p>
          <a:p>
            <a:pPr marL="457200" lvl="1" indent="0">
              <a:buNone/>
            </a:pPr>
            <a:r>
              <a:rPr lang="fr-FR" sz="2000" i="1" dirty="0">
                <a:solidFill>
                  <a:srgbClr val="0000CC"/>
                </a:solidFill>
                <a:latin typeface="Arial" panose="020B0604020202020204" pitchFamily="34" charset="0"/>
                <a:cs typeface="Arial" panose="020B0604020202020204" pitchFamily="34" charset="0"/>
              </a:rPr>
              <a:t>Ces deux outils sont utilisables en mode professionnel et en mode autoévaluation par le senior ou l’aidant</a:t>
            </a:r>
          </a:p>
          <a:p>
            <a:endParaRPr lang="fr-FR" sz="1200" b="1" dirty="0">
              <a:solidFill>
                <a:srgbClr val="002060"/>
              </a:solidFill>
              <a:latin typeface="Arial" panose="020B0604020202020204" pitchFamily="34" charset="0"/>
              <a:cs typeface="Arial" panose="020B0604020202020204" pitchFamily="34" charset="0"/>
            </a:endParaRPr>
          </a:p>
          <a:p>
            <a:r>
              <a:rPr lang="fr-FR" sz="2400" b="1" dirty="0">
                <a:solidFill>
                  <a:schemeClr val="accent2">
                    <a:lumMod val="75000"/>
                  </a:schemeClr>
                </a:solidFill>
                <a:latin typeface="Arial" panose="020B0604020202020204" pitchFamily="34" charset="0"/>
                <a:cs typeface="Arial" panose="020B0604020202020204" pitchFamily="34" charset="0"/>
              </a:rPr>
              <a:t>Base de données ICOPE</a:t>
            </a:r>
          </a:p>
          <a:p>
            <a:pPr lvl="1"/>
            <a:r>
              <a:rPr lang="fr-FR" sz="2000" dirty="0">
                <a:solidFill>
                  <a:srgbClr val="002060"/>
                </a:solidFill>
                <a:latin typeface="Arial" panose="020B0604020202020204" pitchFamily="34" charset="0"/>
                <a:cs typeface="Arial" panose="020B0604020202020204" pitchFamily="34" charset="0"/>
              </a:rPr>
              <a:t>Recueil de l’ensemble des données saisies dans les deux outils digitaux Step1 (</a:t>
            </a:r>
            <a:r>
              <a:rPr lang="fr-FR" sz="2000" dirty="0">
                <a:solidFill>
                  <a:srgbClr val="002060"/>
                </a:solidFill>
                <a:latin typeface="Arial" panose="020B0604020202020204" pitchFamily="34" charset="0"/>
                <a:cs typeface="Arial" panose="020B0604020202020204" pitchFamily="34" charset="0"/>
                <a:hlinkClick r:id="rId4"/>
              </a:rPr>
              <a:t>https://icope.chu-toulouse.fr/home</a:t>
            </a:r>
            <a:r>
              <a:rPr lang="fr-FR" sz="2000" dirty="0">
                <a:solidFill>
                  <a:srgbClr val="002060"/>
                </a:solidFill>
                <a:latin typeface="Arial" panose="020B0604020202020204" pitchFamily="34" charset="0"/>
                <a:cs typeface="Arial" panose="020B0604020202020204" pitchFamily="34" charset="0"/>
              </a:rPr>
              <a:t>)  </a:t>
            </a:r>
          </a:p>
          <a:p>
            <a:pPr lvl="1"/>
            <a:r>
              <a:rPr lang="fr-FR" sz="2000" dirty="0">
                <a:solidFill>
                  <a:srgbClr val="002060"/>
                </a:solidFill>
                <a:latin typeface="Arial" panose="020B0604020202020204" pitchFamily="34" charset="0"/>
                <a:cs typeface="Arial" panose="020B0604020202020204" pitchFamily="34" charset="0"/>
              </a:rPr>
              <a:t>Accessible par les professionnels de santé</a:t>
            </a:r>
          </a:p>
          <a:p>
            <a:pPr lvl="1"/>
            <a:r>
              <a:rPr lang="fr-FR" sz="2000" dirty="0">
                <a:solidFill>
                  <a:srgbClr val="002060"/>
                </a:solidFill>
                <a:latin typeface="Arial" panose="020B0604020202020204" pitchFamily="34" charset="0"/>
                <a:cs typeface="Arial" panose="020B0604020202020204" pitchFamily="34" charset="0"/>
              </a:rPr>
              <a:t>Permet le suivi des patients</a:t>
            </a:r>
            <a:endParaRPr lang="fr-FR" sz="1800" dirty="0">
              <a:latin typeface="Arial" panose="020B0604020202020204" pitchFamily="34" charset="0"/>
              <a:cs typeface="Arial" panose="020B0604020202020204" pitchFamily="34" charset="0"/>
            </a:endParaRPr>
          </a:p>
          <a:p>
            <a:endParaRPr lang="fr-FR" dirty="0">
              <a:latin typeface="Arial" panose="020B0604020202020204" pitchFamily="34" charset="0"/>
              <a:cs typeface="Arial" panose="020B0604020202020204" pitchFamily="34" charset="0"/>
            </a:endParaRPr>
          </a:p>
          <a:p>
            <a:endParaRPr lang="fr-FR" dirty="0">
              <a:latin typeface="Arial" panose="020B0604020202020204" pitchFamily="34" charset="0"/>
              <a:cs typeface="Arial" panose="020B0604020202020204" pitchFamily="34" charset="0"/>
            </a:endParaRPr>
          </a:p>
          <a:p>
            <a:endParaRPr lang="fr-FR" dirty="0">
              <a:latin typeface="Arial" panose="020B0604020202020204" pitchFamily="34" charset="0"/>
              <a:cs typeface="Arial" panose="020B0604020202020204" pitchFamily="34" charset="0"/>
            </a:endParaRPr>
          </a:p>
        </p:txBody>
      </p:sp>
      <p:sp>
        <p:nvSpPr>
          <p:cNvPr id="7" name="Titre 1"/>
          <p:cNvSpPr txBox="1">
            <a:spLocks/>
          </p:cNvSpPr>
          <p:nvPr/>
        </p:nvSpPr>
        <p:spPr>
          <a:xfrm>
            <a:off x="0" y="87219"/>
            <a:ext cx="12192000" cy="105204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 typeface="Arial"/>
              <a:buNone/>
              <a:tabLst/>
              <a:defRPr/>
            </a:pPr>
            <a:r>
              <a:rPr kumimoji="0" lang="fr-FR" sz="3600" b="1" i="0" u="none" strike="noStrike" kern="1200" cap="none" spc="0" normalizeH="0" baseline="0" noProof="0" dirty="0">
                <a:ln>
                  <a:noFill/>
                </a:ln>
                <a:solidFill>
                  <a:srgbClr val="002060"/>
                </a:solidFill>
                <a:effectLst/>
                <a:uLnTx/>
                <a:uFillTx/>
                <a:latin typeface="Arial" panose="020B0604020202020204" pitchFamily="34" charset="0"/>
                <a:ea typeface="MS PGothic" pitchFamily="34" charset="-128"/>
                <a:cs typeface="Arial" panose="020B0604020202020204" pitchFamily="34" charset="0"/>
                <a:sym typeface="Arial"/>
              </a:rPr>
              <a:t>Outils utilisés pour faciliter le déploiement </a:t>
            </a:r>
          </a:p>
          <a:p>
            <a:pPr marL="0" marR="0" lvl="0" indent="0" algn="ctr" defTabSz="914400" rtl="0" eaLnBrk="1" fontAlgn="auto" latinLnBrk="0" hangingPunct="1">
              <a:lnSpc>
                <a:spcPct val="90000"/>
              </a:lnSpc>
              <a:spcBef>
                <a:spcPct val="0"/>
              </a:spcBef>
              <a:spcAft>
                <a:spcPts val="0"/>
              </a:spcAft>
              <a:buClrTx/>
              <a:buSzTx/>
              <a:buFont typeface="Arial"/>
              <a:buNone/>
              <a:tabLst/>
              <a:defRPr/>
            </a:pPr>
            <a:r>
              <a:rPr kumimoji="0" lang="fr-FR" sz="3600" b="1" i="0" u="none" strike="noStrike" kern="1200" cap="none" spc="0" normalizeH="0" baseline="0" noProof="0" dirty="0">
                <a:ln>
                  <a:noFill/>
                </a:ln>
                <a:solidFill>
                  <a:srgbClr val="002060"/>
                </a:solidFill>
                <a:effectLst/>
                <a:uLnTx/>
                <a:uFillTx/>
                <a:latin typeface="Arial" panose="020B0604020202020204" pitchFamily="34" charset="0"/>
                <a:ea typeface="MS PGothic" pitchFamily="34" charset="-128"/>
                <a:cs typeface="Arial" panose="020B0604020202020204" pitchFamily="34" charset="0"/>
                <a:sym typeface="Arial"/>
              </a:rPr>
              <a:t>du programme ICOPE</a:t>
            </a:r>
          </a:p>
        </p:txBody>
      </p:sp>
      <p:pic>
        <p:nvPicPr>
          <p:cNvPr id="1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77943" y="1960879"/>
            <a:ext cx="865083" cy="152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Cylindre 14"/>
          <p:cNvSpPr/>
          <p:nvPr/>
        </p:nvSpPr>
        <p:spPr>
          <a:xfrm>
            <a:off x="9033130" y="4137191"/>
            <a:ext cx="1414373" cy="1775592"/>
          </a:xfrm>
          <a:prstGeom prst="can">
            <a:avLst/>
          </a:prstGeom>
          <a:solidFill>
            <a:srgbClr val="9BBB59"/>
          </a:solidFill>
          <a:ln w="25400" cap="flat" cmpd="sng" algn="ctr">
            <a:solidFill>
              <a:srgbClr val="9BBB59">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a:ln>
                  <a:noFill/>
                </a:ln>
                <a:solidFill>
                  <a:prstClr val="black"/>
                </a:solidFill>
                <a:effectLst/>
                <a:uLnTx/>
                <a:uFillTx/>
                <a:latin typeface="Calibri"/>
                <a:ea typeface="+mn-ea"/>
                <a:cs typeface="Arial"/>
                <a:sym typeface="Arial"/>
              </a:rPr>
              <a:t>Base de données ICOPE</a:t>
            </a:r>
          </a:p>
        </p:txBody>
      </p:sp>
      <p:sp>
        <p:nvSpPr>
          <p:cNvPr id="23" name="Rectangle 22"/>
          <p:cNvSpPr/>
          <p:nvPr/>
        </p:nvSpPr>
        <p:spPr>
          <a:xfrm>
            <a:off x="10239975" y="1395183"/>
            <a:ext cx="1075056"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ED7D31">
                    <a:lumMod val="75000"/>
                  </a:srgbClr>
                </a:solidFill>
                <a:effectLst/>
                <a:uLnTx/>
                <a:uFillTx/>
                <a:latin typeface="Calibri" panose="020F0502020204030204"/>
                <a:ea typeface="+mn-ea"/>
                <a:cs typeface="Arial"/>
                <a:sym typeface="Arial"/>
              </a:rPr>
              <a:t>ICOPEBOT</a:t>
            </a:r>
          </a:p>
        </p:txBody>
      </p:sp>
      <p:sp>
        <p:nvSpPr>
          <p:cNvPr id="24" name="Rectangle 23"/>
          <p:cNvSpPr/>
          <p:nvPr/>
        </p:nvSpPr>
        <p:spPr>
          <a:xfrm>
            <a:off x="7514426" y="1399872"/>
            <a:ext cx="1840133"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fr-FR" sz="1600" b="1" i="0" u="none" strike="noStrike" kern="1200" cap="none" spc="0" normalizeH="0" baseline="0" noProof="0" dirty="0">
                <a:ln>
                  <a:noFill/>
                </a:ln>
                <a:solidFill>
                  <a:srgbClr val="ED7D31">
                    <a:lumMod val="75000"/>
                  </a:srgbClr>
                </a:solidFill>
                <a:effectLst/>
                <a:uLnTx/>
                <a:uFillTx/>
                <a:latin typeface="Calibri" panose="020F0502020204030204"/>
                <a:ea typeface="+mn-ea"/>
                <a:cs typeface="Arial"/>
                <a:sym typeface="Arial"/>
              </a:rPr>
              <a:t>Application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ED7D31">
                    <a:lumMod val="75000"/>
                  </a:srgbClr>
                </a:solidFill>
                <a:effectLst/>
                <a:uLnTx/>
                <a:uFillTx/>
                <a:latin typeface="Calibri" panose="020F0502020204030204"/>
                <a:ea typeface="+mn-ea"/>
                <a:cs typeface="Arial"/>
                <a:sym typeface="Arial"/>
              </a:rPr>
              <a:t>ICOPE MONITOR</a:t>
            </a:r>
            <a:endParaRPr kumimoji="0" lang="fr-FR" sz="1600" b="0" i="0" u="none" strike="noStrike" kern="1200" cap="none" spc="0" normalizeH="0" baseline="0" noProof="0" dirty="0">
              <a:ln>
                <a:noFill/>
              </a:ln>
              <a:solidFill>
                <a:srgbClr val="ED7D31">
                  <a:lumMod val="75000"/>
                </a:srgbClr>
              </a:solidFill>
              <a:effectLst/>
              <a:uLnTx/>
              <a:uFillTx/>
              <a:latin typeface="Calibri" panose="020F0502020204030204"/>
              <a:ea typeface="+mn-ea"/>
              <a:cs typeface="Arial"/>
              <a:sym typeface="Arial"/>
            </a:endParaRPr>
          </a:p>
        </p:txBody>
      </p:sp>
      <p:sp>
        <p:nvSpPr>
          <p:cNvPr id="2" name="ZoneTexte 1"/>
          <p:cNvSpPr txBox="1"/>
          <p:nvPr/>
        </p:nvSpPr>
        <p:spPr>
          <a:xfrm>
            <a:off x="8125518" y="5945734"/>
            <a:ext cx="352211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200" b="0" i="0" u="none" strike="noStrike" kern="0" cap="none" spc="0" normalizeH="0" baseline="0" noProof="0" dirty="0">
                <a:ln>
                  <a:noFill/>
                </a:ln>
                <a:solidFill>
                  <a:srgbClr val="000000"/>
                </a:solidFill>
                <a:effectLst/>
                <a:uLnTx/>
                <a:uFillTx/>
                <a:latin typeface="Arial"/>
                <a:ea typeface="+mn-ea"/>
                <a:cs typeface="Arial"/>
                <a:sym typeface="Arial"/>
              </a:rPr>
              <a:t>Lien site web: </a:t>
            </a:r>
            <a:r>
              <a:rPr kumimoji="0" lang="fr-FR" sz="1200" b="0" i="0" u="none" strike="noStrike" kern="0" cap="none" spc="0" normalizeH="0" baseline="0" noProof="0" dirty="0">
                <a:ln>
                  <a:noFill/>
                </a:ln>
                <a:solidFill>
                  <a:srgbClr val="000000"/>
                </a:solidFill>
                <a:effectLst/>
                <a:uLnTx/>
                <a:uFillTx/>
                <a:latin typeface="Arial"/>
                <a:ea typeface="+mn-ea"/>
                <a:cs typeface="Arial"/>
                <a:sym typeface="Arial"/>
                <a:hlinkClick r:id="rId4"/>
              </a:rPr>
              <a:t>https://icope.chu-toulouse.fr/home</a:t>
            </a:r>
            <a:r>
              <a:rPr kumimoji="0" lang="fr-FR" sz="1200" b="0" i="0" u="none" strike="noStrike" kern="0" cap="none" spc="0" normalizeH="0" baseline="0" noProof="0" dirty="0">
                <a:ln>
                  <a:noFill/>
                </a:ln>
                <a:solidFill>
                  <a:srgbClr val="000000"/>
                </a:solidFill>
                <a:effectLst/>
                <a:uLnTx/>
                <a:uFillTx/>
                <a:latin typeface="Arial"/>
                <a:ea typeface="+mn-ea"/>
                <a:cs typeface="Arial"/>
                <a:sym typeface="Arial"/>
              </a:rPr>
              <a:t>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200" b="0" i="0" u="none" strike="noStrike" kern="0" cap="none" spc="0" normalizeH="0" baseline="0" noProof="0" dirty="0">
                <a:ln>
                  <a:noFill/>
                </a:ln>
                <a:solidFill>
                  <a:srgbClr val="000000"/>
                </a:solidFill>
                <a:effectLst/>
                <a:uLnTx/>
                <a:uFillTx/>
                <a:latin typeface="Arial"/>
                <a:ea typeface="+mn-ea"/>
                <a:cs typeface="Arial"/>
                <a:sym typeface="Arial"/>
              </a:rPr>
              <a:t>p</a:t>
            </a:r>
            <a:r>
              <a:rPr kumimoji="0" lang="fr-FR" sz="1200" b="0" i="0" u="none" strike="noStrike" kern="0" cap="none" spc="0" normalizeH="0" baseline="0" noProof="0" dirty="0" err="1">
                <a:ln>
                  <a:noFill/>
                </a:ln>
                <a:solidFill>
                  <a:srgbClr val="000000"/>
                </a:solidFill>
                <a:effectLst/>
                <a:uLnTx/>
                <a:uFillTx/>
                <a:latin typeface="Arial"/>
                <a:ea typeface="+mn-ea"/>
                <a:cs typeface="Arial"/>
                <a:sym typeface="Arial"/>
              </a:rPr>
              <a:t>our</a:t>
            </a:r>
            <a:r>
              <a:rPr kumimoji="0" lang="fr-FR" sz="1200" b="0" i="0" u="none" strike="noStrike" kern="0" cap="none" spc="0" normalizeH="0" baseline="0" noProof="0" dirty="0">
                <a:ln>
                  <a:noFill/>
                </a:ln>
                <a:solidFill>
                  <a:srgbClr val="000000"/>
                </a:solidFill>
                <a:effectLst/>
                <a:uLnTx/>
                <a:uFillTx/>
                <a:latin typeface="Arial"/>
                <a:ea typeface="+mn-ea"/>
                <a:cs typeface="Arial"/>
                <a:sym typeface="Arial"/>
              </a:rPr>
              <a:t> les professionnels de santé </a:t>
            </a:r>
          </a:p>
        </p:txBody>
      </p:sp>
      <p:pic>
        <p:nvPicPr>
          <p:cNvPr id="25" name="Google Shape;276;p7" descr="https://qrco.de/img/generator/app/google-fr.png"/>
          <p:cNvPicPr preferRelativeResize="0"/>
          <p:nvPr/>
        </p:nvPicPr>
        <p:blipFill rotWithShape="1">
          <a:blip r:embed="rId6">
            <a:alphaModFix/>
          </a:blip>
          <a:srcRect/>
          <a:stretch/>
        </p:blipFill>
        <p:spPr>
          <a:xfrm>
            <a:off x="8506543" y="2761891"/>
            <a:ext cx="994145" cy="287894"/>
          </a:xfrm>
          <a:prstGeom prst="rect">
            <a:avLst/>
          </a:prstGeom>
          <a:noFill/>
          <a:ln>
            <a:noFill/>
          </a:ln>
        </p:spPr>
      </p:pic>
      <p:pic>
        <p:nvPicPr>
          <p:cNvPr id="28" name="Google Shape;277;p7" descr="https://qrco.de/img/generator/app/apple-fr.png"/>
          <p:cNvPicPr preferRelativeResize="0"/>
          <p:nvPr/>
        </p:nvPicPr>
        <p:blipFill rotWithShape="1">
          <a:blip r:embed="rId7">
            <a:alphaModFix/>
          </a:blip>
          <a:srcRect/>
          <a:stretch/>
        </p:blipFill>
        <p:spPr>
          <a:xfrm>
            <a:off x="8511860" y="2368419"/>
            <a:ext cx="988828" cy="287894"/>
          </a:xfrm>
          <a:prstGeom prst="rect">
            <a:avLst/>
          </a:prstGeom>
          <a:noFill/>
          <a:ln>
            <a:noFill/>
          </a:ln>
        </p:spPr>
      </p:pic>
      <p:grpSp>
        <p:nvGrpSpPr>
          <p:cNvPr id="43" name="Groupe 42"/>
          <p:cNvGrpSpPr/>
          <p:nvPr/>
        </p:nvGrpSpPr>
        <p:grpSpPr>
          <a:xfrm>
            <a:off x="9873833" y="1649186"/>
            <a:ext cx="1807341" cy="1455024"/>
            <a:chOff x="9873833" y="1872479"/>
            <a:chExt cx="1807341" cy="1455024"/>
          </a:xfrm>
        </p:grpSpPr>
        <p:pic>
          <p:nvPicPr>
            <p:cNvPr id="4" name="Image 3"/>
            <p:cNvPicPr>
              <a:picLocks noChangeAspect="1"/>
            </p:cNvPicPr>
            <p:nvPr/>
          </p:nvPicPr>
          <p:blipFill>
            <a:blip r:embed="rId8"/>
            <a:stretch>
              <a:fillRect/>
            </a:stretch>
          </p:blipFill>
          <p:spPr>
            <a:xfrm>
              <a:off x="9873833" y="1872479"/>
              <a:ext cx="1807341" cy="1455024"/>
            </a:xfrm>
            <a:prstGeom prst="rect">
              <a:avLst/>
            </a:prstGeom>
          </p:spPr>
        </p:pic>
        <p:pic>
          <p:nvPicPr>
            <p:cNvPr id="29" name="Image 28"/>
            <p:cNvPicPr>
              <a:picLocks noChangeAspect="1"/>
            </p:cNvPicPr>
            <p:nvPr/>
          </p:nvPicPr>
          <p:blipFill>
            <a:blip r:embed="rId9"/>
            <a:stretch>
              <a:fillRect/>
            </a:stretch>
          </p:blipFill>
          <p:spPr>
            <a:xfrm>
              <a:off x="10076431" y="2223731"/>
              <a:ext cx="1375639" cy="575551"/>
            </a:xfrm>
            <a:prstGeom prst="rect">
              <a:avLst/>
            </a:prstGeom>
          </p:spPr>
        </p:pic>
        <p:pic>
          <p:nvPicPr>
            <p:cNvPr id="30" name="Image 29"/>
            <p:cNvPicPr>
              <a:picLocks noChangeAspect="1"/>
            </p:cNvPicPr>
            <p:nvPr/>
          </p:nvPicPr>
          <p:blipFill>
            <a:blip r:embed="rId10"/>
            <a:stretch>
              <a:fillRect/>
            </a:stretch>
          </p:blipFill>
          <p:spPr>
            <a:xfrm>
              <a:off x="10076432" y="2046335"/>
              <a:ext cx="1375639" cy="177396"/>
            </a:xfrm>
            <a:prstGeom prst="rect">
              <a:avLst/>
            </a:prstGeom>
          </p:spPr>
        </p:pic>
      </p:grpSp>
      <p:sp>
        <p:nvSpPr>
          <p:cNvPr id="32" name="ZoneTexte 31"/>
          <p:cNvSpPr txBox="1"/>
          <p:nvPr/>
        </p:nvSpPr>
        <p:spPr>
          <a:xfrm>
            <a:off x="9670634" y="3033418"/>
            <a:ext cx="231816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Arial"/>
                <a:ea typeface="+mn-ea"/>
                <a:cs typeface="Arial"/>
                <a:sym typeface="Arial"/>
              </a:rPr>
              <a:t>ICOPEBOT site web: </a:t>
            </a:r>
            <a:r>
              <a:rPr kumimoji="0" lang="en-US" sz="1200" b="0" i="0" u="none" strike="noStrike" kern="0" cap="none" spc="0" normalizeH="0" baseline="0" noProof="0" dirty="0">
                <a:ln>
                  <a:noFill/>
                </a:ln>
                <a:solidFill>
                  <a:srgbClr val="000000"/>
                </a:solidFill>
                <a:effectLst/>
                <a:uLnTx/>
                <a:uFillTx/>
                <a:latin typeface="Arial"/>
                <a:ea typeface="+mn-ea"/>
                <a:cs typeface="Arial"/>
                <a:sym typeface="Arial"/>
                <a:hlinkClick r:id="rId3"/>
              </a:rPr>
              <a:t>https://icopebot.botdesign.net</a:t>
            </a:r>
            <a:endParaRPr kumimoji="0" lang="fr-FR" sz="1200" b="0" i="0" u="none" strike="noStrike" kern="0" cap="none" spc="0" normalizeH="0" baseline="0" noProof="0" dirty="0">
              <a:ln>
                <a:noFill/>
              </a:ln>
              <a:solidFill>
                <a:srgbClr val="000000"/>
              </a:solidFill>
              <a:effectLst/>
              <a:uLnTx/>
              <a:uFillTx/>
              <a:latin typeface="Arial"/>
              <a:ea typeface="+mn-ea"/>
              <a:cs typeface="Arial"/>
              <a:sym typeface="Arial"/>
            </a:endParaRPr>
          </a:p>
        </p:txBody>
      </p:sp>
      <p:cxnSp>
        <p:nvCxnSpPr>
          <p:cNvPr id="37" name="Connecteur droit avec flèche 36"/>
          <p:cNvCxnSpPr/>
          <p:nvPr/>
        </p:nvCxnSpPr>
        <p:spPr>
          <a:xfrm>
            <a:off x="8734421" y="3531940"/>
            <a:ext cx="620138" cy="58286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8" name="Connecteur droit avec flèche 37"/>
          <p:cNvCxnSpPr/>
          <p:nvPr/>
        </p:nvCxnSpPr>
        <p:spPr>
          <a:xfrm flipH="1">
            <a:off x="10164726" y="3555442"/>
            <a:ext cx="544289" cy="55935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7311228" y="1293712"/>
            <a:ext cx="4677572" cy="5266575"/>
          </a:xfrm>
          <a:prstGeom prst="rect">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fr-FR" sz="1400" b="0" i="0" u="none" strike="noStrike" kern="0" cap="none" spc="0" normalizeH="0" baseline="0" noProof="0">
              <a:ln>
                <a:noFill/>
              </a:ln>
              <a:solidFill>
                <a:prstClr val="white"/>
              </a:solidFill>
              <a:effectLst/>
              <a:uLnTx/>
              <a:uFillTx/>
              <a:latin typeface="Calibri" panose="020F0502020204030204"/>
              <a:ea typeface="+mn-ea"/>
              <a:cs typeface="+mn-cs"/>
              <a:sym typeface="Arial"/>
            </a:endParaRPr>
          </a:p>
        </p:txBody>
      </p:sp>
    </p:spTree>
    <p:extLst>
      <p:ext uri="{BB962C8B-B14F-4D97-AF65-F5344CB8AC3E}">
        <p14:creationId xmlns:p14="http://schemas.microsoft.com/office/powerpoint/2010/main" val="3537784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60648"/>
            <a:ext cx="12191999" cy="1143000"/>
          </a:xfrm>
        </p:spPr>
        <p:txBody>
          <a:bodyPr>
            <a:normAutofit/>
          </a:bodyPr>
          <a:lstStyle/>
          <a:p>
            <a:pPr algn="ctr"/>
            <a:r>
              <a:rPr lang="fr-FR" sz="3600" b="1" dirty="0">
                <a:solidFill>
                  <a:srgbClr val="002060"/>
                </a:solidFill>
                <a:latin typeface="Arial" panose="020B0604020202020204" pitchFamily="34" charset="0"/>
                <a:cs typeface="Arial" panose="020B0604020202020204" pitchFamily="34" charset="0"/>
              </a:rPr>
              <a:t>Résultats à l’issue de l’étape1</a:t>
            </a:r>
            <a:br>
              <a:rPr lang="fr-FR" sz="3600" b="1" dirty="0">
                <a:solidFill>
                  <a:srgbClr val="002060"/>
                </a:solidFill>
                <a:latin typeface="Arial" panose="020B0604020202020204" pitchFamily="34" charset="0"/>
                <a:cs typeface="Arial" panose="020B0604020202020204" pitchFamily="34" charset="0"/>
              </a:rPr>
            </a:br>
            <a:r>
              <a:rPr lang="fr-FR" sz="3200" dirty="0">
                <a:solidFill>
                  <a:srgbClr val="002060"/>
                </a:solidFill>
                <a:latin typeface="Arial" panose="020B0604020202020204" pitchFamily="34" charset="0"/>
                <a:cs typeface="Arial" panose="020B0604020202020204" pitchFamily="34" charset="0"/>
              </a:rPr>
              <a:t>Un exemple sur ICOPE Monitor</a:t>
            </a:r>
            <a:endParaRPr lang="fr-FR" sz="3600" dirty="0">
              <a:solidFill>
                <a:srgbClr val="002060"/>
              </a:solidFill>
              <a:latin typeface="Arial" panose="020B0604020202020204" pitchFamily="34" charset="0"/>
              <a:cs typeface="Arial" panose="020B0604020202020204" pitchFamily="34" charset="0"/>
            </a:endParaRPr>
          </a:p>
        </p:txBody>
      </p:sp>
      <p:pic>
        <p:nvPicPr>
          <p:cNvPr id="6" name="Imag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447618" y="1681116"/>
            <a:ext cx="3197123" cy="4928574"/>
          </a:xfrm>
          <a:prstGeom prst="rect">
            <a:avLst/>
          </a:prstGeom>
          <a:ln>
            <a:solidFill>
              <a:schemeClr val="accent6"/>
            </a:solidFill>
          </a:ln>
        </p:spPr>
      </p:pic>
      <p:pic>
        <p:nvPicPr>
          <p:cNvPr id="8" name="Image 7"/>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481704" y="1670531"/>
            <a:ext cx="3302000" cy="4930276"/>
          </a:xfrm>
          <a:prstGeom prst="rect">
            <a:avLst/>
          </a:prstGeom>
          <a:ln>
            <a:solidFill>
              <a:schemeClr val="accent6"/>
            </a:solidFill>
          </a:ln>
        </p:spPr>
      </p:pic>
    </p:spTree>
    <p:extLst>
      <p:ext uri="{BB962C8B-B14F-4D97-AF65-F5344CB8AC3E}">
        <p14:creationId xmlns:p14="http://schemas.microsoft.com/office/powerpoint/2010/main" val="23470785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411;p13"/>
          <p:cNvSpPr txBox="1"/>
          <p:nvPr/>
        </p:nvSpPr>
        <p:spPr>
          <a:xfrm>
            <a:off x="0" y="93365"/>
            <a:ext cx="12192000" cy="940777"/>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2800"/>
              <a:buFont typeface="Calibri"/>
              <a:buNone/>
              <a:tabLst/>
              <a:defRPr/>
            </a:pPr>
            <a:endParaRPr kumimoji="0" lang="fr-FR" sz="3600" b="1" i="0" u="none" strike="noStrike" kern="0" cap="none" spc="0" normalizeH="0" baseline="0" noProof="0" dirty="0">
              <a:ln>
                <a:noFill/>
              </a:ln>
              <a:solidFill>
                <a:srgbClr val="002060"/>
              </a:solidFill>
              <a:effectLst/>
              <a:uLnTx/>
              <a:uFillTx/>
              <a:latin typeface="Arial" panose="020B0604020202020204" pitchFamily="34" charset="0"/>
              <a:ea typeface="Calibri"/>
              <a:cs typeface="Arial" panose="020B0604020202020204" pitchFamily="34" charset="0"/>
              <a:sym typeface="Calibri"/>
            </a:endParaRPr>
          </a:p>
          <a:p>
            <a:pPr marL="0" marR="0" lvl="0" indent="0" algn="ctr" defTabSz="914400" rtl="0" eaLnBrk="1" fontAlgn="auto" latinLnBrk="0" hangingPunct="1">
              <a:lnSpc>
                <a:spcPct val="90000"/>
              </a:lnSpc>
              <a:spcBef>
                <a:spcPts val="0"/>
              </a:spcBef>
              <a:spcAft>
                <a:spcPts val="0"/>
              </a:spcAft>
              <a:buClr>
                <a:srgbClr val="000000"/>
              </a:buClr>
              <a:buSzPts val="2800"/>
              <a:buFont typeface="Calibri"/>
              <a:buNone/>
              <a:tabLst/>
              <a:defRPr/>
            </a:pPr>
            <a:r>
              <a:rPr kumimoji="0" lang="fr-FR" sz="3600" b="1" i="0" u="none" strike="noStrike" kern="0" cap="none" spc="0" normalizeH="0" baseline="0" noProof="0" dirty="0">
                <a:ln>
                  <a:noFill/>
                </a:ln>
                <a:solidFill>
                  <a:srgbClr val="002060"/>
                </a:solidFill>
                <a:effectLst/>
                <a:uLnTx/>
                <a:uFillTx/>
                <a:latin typeface="Arial" panose="020B0604020202020204" pitchFamily="34" charset="0"/>
                <a:ea typeface="Calibri"/>
                <a:cs typeface="Arial" panose="020B0604020202020204" pitchFamily="34" charset="0"/>
                <a:sym typeface="Calibri"/>
              </a:rPr>
              <a:t>Suivi des patients via la base de données ICOPE</a:t>
            </a:r>
          </a:p>
          <a:p>
            <a:pPr marL="0" marR="0" lvl="0" indent="0" algn="r" defTabSz="914400" rtl="0" eaLnBrk="1" fontAlgn="auto" latinLnBrk="0" hangingPunct="1">
              <a:lnSpc>
                <a:spcPct val="90000"/>
              </a:lnSpc>
              <a:spcBef>
                <a:spcPts val="0"/>
              </a:spcBef>
              <a:spcAft>
                <a:spcPts val="0"/>
              </a:spcAft>
              <a:buClr>
                <a:srgbClr val="000000"/>
              </a:buClr>
              <a:buSzPts val="2800"/>
              <a:buFont typeface="Calibri"/>
              <a:buNone/>
              <a:tabLst/>
              <a:defRPr/>
            </a:pPr>
            <a:endParaRPr kumimoji="0" sz="3600" b="1" i="0" u="none" strike="noStrike" kern="0" cap="none" spc="0" normalizeH="0" baseline="0" noProof="0" dirty="0">
              <a:ln>
                <a:noFill/>
              </a:ln>
              <a:solidFill>
                <a:srgbClr val="002060"/>
              </a:solidFill>
              <a:effectLst/>
              <a:uLnTx/>
              <a:uFillTx/>
              <a:latin typeface="Arial" panose="020B0604020202020204" pitchFamily="34" charset="0"/>
              <a:ea typeface="Calibri"/>
              <a:cs typeface="Arial" panose="020B0604020202020204" pitchFamily="34" charset="0"/>
              <a:sym typeface="Calibri"/>
            </a:endParaRPr>
          </a:p>
        </p:txBody>
      </p:sp>
      <p:pic>
        <p:nvPicPr>
          <p:cNvPr id="5" name="Google Shape;347;p9" descr="image001"/>
          <p:cNvPicPr preferRelativeResize="0"/>
          <p:nvPr/>
        </p:nvPicPr>
        <p:blipFill rotWithShape="1">
          <a:blip r:embed="rId3">
            <a:alphaModFix/>
          </a:blip>
          <a:srcRect/>
          <a:stretch/>
        </p:blipFill>
        <p:spPr>
          <a:xfrm>
            <a:off x="877104" y="1319208"/>
            <a:ext cx="10470445" cy="3252792"/>
          </a:xfrm>
          <a:prstGeom prst="rect">
            <a:avLst/>
          </a:prstGeom>
          <a:noFill/>
          <a:ln w="9525" cap="flat" cmpd="sng">
            <a:solidFill>
              <a:srgbClr val="000000"/>
            </a:solidFill>
            <a:prstDash val="solid"/>
            <a:miter lim="800000"/>
            <a:headEnd type="none" w="sm" len="sm"/>
            <a:tailEnd type="none" w="sm" len="sm"/>
          </a:ln>
        </p:spPr>
      </p:pic>
      <p:sp>
        <p:nvSpPr>
          <p:cNvPr id="6" name="Google Shape;348;p9"/>
          <p:cNvSpPr txBox="1">
            <a:spLocks noGrp="1"/>
          </p:cNvSpPr>
          <p:nvPr>
            <p:ph type="body" idx="4294967295"/>
          </p:nvPr>
        </p:nvSpPr>
        <p:spPr>
          <a:xfrm>
            <a:off x="877104" y="4857066"/>
            <a:ext cx="10470445" cy="1552045"/>
          </a:xfrm>
          <a:prstGeom prst="rect">
            <a:avLst/>
          </a:prstGeom>
          <a:noFill/>
          <a:ln>
            <a:noFill/>
          </a:ln>
        </p:spPr>
        <p:txBody>
          <a:bodyPr spcFirstLastPara="1" wrap="square" lIns="91425" tIns="45700" rIns="91425" bIns="45700" anchor="t" anchorCtr="0">
            <a:normAutofit/>
          </a:bodyPr>
          <a:lstStyle/>
          <a:p>
            <a:pPr marL="342900" lvl="0" indent="-342900" algn="just" rtl="0">
              <a:lnSpc>
                <a:spcPct val="100000"/>
              </a:lnSpc>
              <a:spcBef>
                <a:spcPts val="0"/>
              </a:spcBef>
              <a:spcAft>
                <a:spcPts val="0"/>
              </a:spcAft>
              <a:buClr>
                <a:srgbClr val="161969"/>
              </a:buClr>
              <a:buSzPts val="2000"/>
              <a:buFont typeface="Arial" panose="020B0604020202020204" pitchFamily="34" charset="0"/>
              <a:buChar char="•"/>
            </a:pPr>
            <a:r>
              <a:rPr lang="fr-FR" sz="2000" b="1" dirty="0">
                <a:solidFill>
                  <a:srgbClr val="161969"/>
                </a:solidFill>
                <a:latin typeface="Calibri"/>
                <a:ea typeface="Calibri"/>
                <a:cs typeface="Calibri"/>
                <a:sym typeface="Calibri"/>
              </a:rPr>
              <a:t>Accès à la base de données pour tous les professionnels de santé</a:t>
            </a:r>
            <a:endParaRPr dirty="0"/>
          </a:p>
          <a:p>
            <a:pPr marL="342900" lvl="0" indent="-342900" algn="just">
              <a:lnSpc>
                <a:spcPct val="100000"/>
              </a:lnSpc>
              <a:spcBef>
                <a:spcPts val="600"/>
              </a:spcBef>
              <a:buClr>
                <a:srgbClr val="161969"/>
              </a:buClr>
              <a:buSzPts val="2000"/>
            </a:pPr>
            <a:r>
              <a:rPr lang="fr-FR" sz="2000" b="1" dirty="0">
                <a:solidFill>
                  <a:srgbClr val="161969"/>
                </a:solidFill>
                <a:latin typeface="Calibri"/>
                <a:ea typeface="Calibri"/>
                <a:cs typeface="Calibri"/>
                <a:sym typeface="Calibri"/>
              </a:rPr>
              <a:t>Suivi </a:t>
            </a:r>
            <a:r>
              <a:rPr lang="fr-FR" sz="2000" b="1" dirty="0">
                <a:solidFill>
                  <a:srgbClr val="161969"/>
                </a:solidFill>
              </a:rPr>
              <a:t>des patients et leurs alertes en temps réel en totale autonomie et décider de la prise en charge nécessaire</a:t>
            </a:r>
            <a:r>
              <a:rPr lang="fr-FR" sz="2000" b="1" dirty="0"/>
              <a:t> : </a:t>
            </a:r>
            <a:r>
              <a:rPr lang="fr-FR" sz="2000" b="1" dirty="0">
                <a:solidFill>
                  <a:srgbClr val="C00000"/>
                </a:solidFill>
              </a:rPr>
              <a:t>https://icope.chu-toulouse.fr/home </a:t>
            </a:r>
          </a:p>
          <a:p>
            <a:pPr marL="342900" lvl="0" indent="-342900" algn="just">
              <a:lnSpc>
                <a:spcPct val="100000"/>
              </a:lnSpc>
              <a:spcBef>
                <a:spcPts val="600"/>
              </a:spcBef>
              <a:buClr>
                <a:srgbClr val="161969"/>
              </a:buClr>
              <a:buSzPts val="2000"/>
            </a:pPr>
            <a:endParaRPr lang="fr-FR" sz="2000" b="1" dirty="0">
              <a:solidFill>
                <a:srgbClr val="161969"/>
              </a:solidFill>
            </a:endParaRPr>
          </a:p>
        </p:txBody>
      </p:sp>
    </p:spTree>
    <p:extLst>
      <p:ext uri="{BB962C8B-B14F-4D97-AF65-F5344CB8AC3E}">
        <p14:creationId xmlns:p14="http://schemas.microsoft.com/office/powerpoint/2010/main" val="1290299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55E7E42-2ED5-6E44-BFF6-388C7CB00D48}"/>
              </a:ext>
            </a:extLst>
          </p:cNvPr>
          <p:cNvSpPr>
            <a:spLocks noGrp="1"/>
          </p:cNvSpPr>
          <p:nvPr>
            <p:ph type="title"/>
          </p:nvPr>
        </p:nvSpPr>
        <p:spPr>
          <a:xfrm>
            <a:off x="0" y="456891"/>
            <a:ext cx="12191999" cy="1108139"/>
          </a:xfrm>
        </p:spPr>
        <p:txBody>
          <a:bodyPr>
            <a:normAutofit fontScale="90000"/>
          </a:bodyPr>
          <a:lstStyle/>
          <a:p>
            <a:pPr algn="ctr"/>
            <a:r>
              <a:rPr lang="fr-FR" sz="3100" b="1" dirty="0">
                <a:solidFill>
                  <a:srgbClr val="002060"/>
                </a:solidFill>
                <a:latin typeface="Arial" panose="020B0604020202020204" pitchFamily="34" charset="0"/>
                <a:cs typeface="Arial" panose="020B0604020202020204" pitchFamily="34" charset="0"/>
              </a:rPr>
              <a:t>Caractéristiques des seniors ayant eu au moins 1 étape1 (N= 17 528)</a:t>
            </a:r>
            <a:br>
              <a:rPr lang="fr-FR" sz="3100" b="1" dirty="0">
                <a:solidFill>
                  <a:srgbClr val="002060"/>
                </a:solidFill>
                <a:latin typeface="Arial" panose="020B0604020202020204" pitchFamily="34" charset="0"/>
                <a:cs typeface="Arial" panose="020B0604020202020204" pitchFamily="34" charset="0"/>
              </a:rPr>
            </a:br>
            <a:r>
              <a:rPr lang="fr-FR" sz="2700" dirty="0">
                <a:solidFill>
                  <a:srgbClr val="002060"/>
                </a:solidFill>
                <a:latin typeface="Arial" panose="020B0604020202020204" pitchFamily="34" charset="0"/>
                <a:cs typeface="Arial" panose="020B0604020202020204" pitchFamily="34" charset="0"/>
              </a:rPr>
              <a:t>Données de la base de données entre 01/01/2020 et 31/03/2022 inclus </a:t>
            </a:r>
            <a:br>
              <a:rPr lang="fr-FR" sz="2700" dirty="0">
                <a:solidFill>
                  <a:srgbClr val="002060"/>
                </a:solidFill>
                <a:latin typeface="Arial" panose="020B0604020202020204" pitchFamily="34" charset="0"/>
                <a:cs typeface="Arial" panose="020B0604020202020204" pitchFamily="34" charset="0"/>
              </a:rPr>
            </a:br>
            <a:r>
              <a:rPr lang="fr-FR" sz="2700" dirty="0">
                <a:solidFill>
                  <a:srgbClr val="002060"/>
                </a:solidFill>
                <a:latin typeface="Arial" panose="020B0604020202020204" pitchFamily="34" charset="0"/>
                <a:cs typeface="Arial" panose="020B0604020202020204" pitchFamily="34" charset="0"/>
              </a:rPr>
              <a:t>en excluant les patients inclus dans le projet INSPIRE T</a:t>
            </a:r>
          </a:p>
        </p:txBody>
      </p:sp>
      <p:sp>
        <p:nvSpPr>
          <p:cNvPr id="4" name="Espace réservé du contenu 3"/>
          <p:cNvSpPr>
            <a:spLocks noGrp="1"/>
          </p:cNvSpPr>
          <p:nvPr>
            <p:ph idx="1"/>
          </p:nvPr>
        </p:nvSpPr>
        <p:spPr>
          <a:xfrm>
            <a:off x="813295" y="1565030"/>
            <a:ext cx="11094743" cy="1231491"/>
          </a:xfrm>
        </p:spPr>
        <p:txBody>
          <a:bodyPr>
            <a:noAutofit/>
          </a:bodyPr>
          <a:lstStyle/>
          <a:p>
            <a:r>
              <a:rPr lang="en-US" sz="2400" b="1" dirty="0" err="1"/>
              <a:t>Moyenne</a:t>
            </a:r>
            <a:r>
              <a:rPr lang="en-US" sz="2400" b="1" dirty="0"/>
              <a:t> </a:t>
            </a:r>
            <a:r>
              <a:rPr lang="en-US" sz="2400" b="1" dirty="0" err="1"/>
              <a:t>d’âge</a:t>
            </a:r>
            <a:r>
              <a:rPr lang="en-US" sz="2400" b="1" dirty="0"/>
              <a:t>: 76 ± 10.5 </a:t>
            </a:r>
            <a:r>
              <a:rPr lang="en-US" sz="2400" b="1" dirty="0" err="1"/>
              <a:t>ans</a:t>
            </a:r>
            <a:r>
              <a:rPr lang="en-US" sz="2400" b="1" dirty="0"/>
              <a:t>, 60.8% femmes</a:t>
            </a:r>
            <a:endParaRPr lang="fr-FR" sz="2400" b="1" dirty="0"/>
          </a:p>
          <a:p>
            <a:r>
              <a:rPr lang="fr-FR" sz="2400" b="1" dirty="0"/>
              <a:t>93,1%</a:t>
            </a:r>
            <a:r>
              <a:rPr lang="fr-FR" sz="2400" dirty="0"/>
              <a:t> des seniors, </a:t>
            </a:r>
            <a:r>
              <a:rPr lang="fr-FR" sz="2400" b="1" dirty="0"/>
              <a:t>soit 16 316</a:t>
            </a:r>
            <a:r>
              <a:rPr lang="fr-FR" sz="2400" dirty="0"/>
              <a:t>, avaient au moins une alerte au Step1 initial</a:t>
            </a:r>
          </a:p>
          <a:p>
            <a:r>
              <a:rPr lang="fr-FR" sz="2400" b="1" dirty="0"/>
              <a:t>1 791 étape2 </a:t>
            </a:r>
            <a:r>
              <a:rPr lang="fr-FR" sz="2400" dirty="0"/>
              <a:t>ont été enregistrés dans la base de données pour </a:t>
            </a:r>
            <a:r>
              <a:rPr lang="fr-FR" sz="2400" b="1" dirty="0"/>
              <a:t>1 351 (8,3%) </a:t>
            </a:r>
            <a:r>
              <a:rPr lang="fr-FR" sz="2400" dirty="0"/>
              <a:t>seniors ayant eu une étape1 en alerte</a:t>
            </a:r>
          </a:p>
          <a:p>
            <a:endParaRPr lang="fr-FR" sz="2400" b="1" dirty="0">
              <a:solidFill>
                <a:srgbClr val="0070C0"/>
              </a:solidFill>
            </a:endParaRPr>
          </a:p>
        </p:txBody>
      </p:sp>
      <p:graphicFrame>
        <p:nvGraphicFramePr>
          <p:cNvPr id="5" name="Tableau 4"/>
          <p:cNvGraphicFramePr>
            <a:graphicFrameLocks noGrp="1"/>
          </p:cNvGraphicFramePr>
          <p:nvPr>
            <p:extLst>
              <p:ext uri="{D42A27DB-BD31-4B8C-83A1-F6EECF244321}">
                <p14:modId xmlns:p14="http://schemas.microsoft.com/office/powerpoint/2010/main" val="2893226394"/>
              </p:ext>
            </p:extLst>
          </p:nvPr>
        </p:nvGraphicFramePr>
        <p:xfrm>
          <a:off x="1828800" y="3516355"/>
          <a:ext cx="8786553" cy="3024338"/>
        </p:xfrm>
        <a:graphic>
          <a:graphicData uri="http://schemas.openxmlformats.org/drawingml/2006/table">
            <a:tbl>
              <a:tblPr firstRow="1" bandRow="1"/>
              <a:tblGrid>
                <a:gridCol w="3295822">
                  <a:extLst>
                    <a:ext uri="{9D8B030D-6E8A-4147-A177-3AD203B41FA5}">
                      <a16:colId xmlns:a16="http://schemas.microsoft.com/office/drawing/2014/main" val="1361499896"/>
                    </a:ext>
                  </a:extLst>
                </a:gridCol>
                <a:gridCol w="5490731">
                  <a:extLst>
                    <a:ext uri="{9D8B030D-6E8A-4147-A177-3AD203B41FA5}">
                      <a16:colId xmlns:a16="http://schemas.microsoft.com/office/drawing/2014/main" val="559160440"/>
                    </a:ext>
                  </a:extLst>
                </a:gridCol>
              </a:tblGrid>
              <a:tr h="705212">
                <a:tc>
                  <a:txBody>
                    <a:bodyPr/>
                    <a:lstStyle>
                      <a:lvl1pPr marL="0" algn="l" defTabSz="914400" rtl="0" eaLnBrk="1" latinLnBrk="0" hangingPunct="1">
                        <a:defRPr sz="1800" kern="1200">
                          <a:solidFill>
                            <a:schemeClr val="tx1"/>
                          </a:solidFill>
                          <a:latin typeface="Tw Cen MT"/>
                        </a:defRPr>
                      </a:lvl1pPr>
                      <a:lvl2pPr marL="457200" algn="l" defTabSz="914400" rtl="0" eaLnBrk="1" latinLnBrk="0" hangingPunct="1">
                        <a:defRPr sz="1800" kern="1200">
                          <a:solidFill>
                            <a:schemeClr val="tx1"/>
                          </a:solidFill>
                          <a:latin typeface="Tw Cen MT"/>
                        </a:defRPr>
                      </a:lvl2pPr>
                      <a:lvl3pPr marL="914400" algn="l" defTabSz="914400" rtl="0" eaLnBrk="1" latinLnBrk="0" hangingPunct="1">
                        <a:defRPr sz="1800" kern="1200">
                          <a:solidFill>
                            <a:schemeClr val="tx1"/>
                          </a:solidFill>
                          <a:latin typeface="Tw Cen MT"/>
                        </a:defRPr>
                      </a:lvl3pPr>
                      <a:lvl4pPr marL="1371600" algn="l" defTabSz="914400" rtl="0" eaLnBrk="1" latinLnBrk="0" hangingPunct="1">
                        <a:defRPr sz="1800" kern="1200">
                          <a:solidFill>
                            <a:schemeClr val="tx1"/>
                          </a:solidFill>
                          <a:latin typeface="Tw Cen MT"/>
                        </a:defRPr>
                      </a:lvl4pPr>
                      <a:lvl5pPr marL="1828800" algn="l" defTabSz="914400" rtl="0" eaLnBrk="1" latinLnBrk="0" hangingPunct="1">
                        <a:defRPr sz="1800" kern="1200">
                          <a:solidFill>
                            <a:schemeClr val="tx1"/>
                          </a:solidFill>
                          <a:latin typeface="Tw Cen MT"/>
                        </a:defRPr>
                      </a:lvl5pPr>
                      <a:lvl6pPr marL="2286000" algn="l" defTabSz="914400" rtl="0" eaLnBrk="1" latinLnBrk="0" hangingPunct="1">
                        <a:defRPr sz="1800" kern="1200">
                          <a:solidFill>
                            <a:schemeClr val="tx1"/>
                          </a:solidFill>
                          <a:latin typeface="Tw Cen MT"/>
                        </a:defRPr>
                      </a:lvl6pPr>
                      <a:lvl7pPr marL="2743200" algn="l" defTabSz="914400" rtl="0" eaLnBrk="1" latinLnBrk="0" hangingPunct="1">
                        <a:defRPr sz="1800" kern="1200">
                          <a:solidFill>
                            <a:schemeClr val="tx1"/>
                          </a:solidFill>
                          <a:latin typeface="Tw Cen MT"/>
                        </a:defRPr>
                      </a:lvl7pPr>
                      <a:lvl8pPr marL="3200400" algn="l" defTabSz="914400" rtl="0" eaLnBrk="1" latinLnBrk="0" hangingPunct="1">
                        <a:defRPr sz="1800" kern="1200">
                          <a:solidFill>
                            <a:schemeClr val="tx1"/>
                          </a:solidFill>
                          <a:latin typeface="Tw Cen MT"/>
                        </a:defRPr>
                      </a:lvl8pPr>
                      <a:lvl9pPr marL="3657600" algn="l" defTabSz="914400" rtl="0" eaLnBrk="1" latinLnBrk="0" hangingPunct="1">
                        <a:defRPr sz="1800" kern="1200">
                          <a:solidFill>
                            <a:schemeClr val="tx1"/>
                          </a:solidFill>
                          <a:latin typeface="Tw Cen MT"/>
                        </a:defRPr>
                      </a:lvl9pPr>
                    </a:lstStyle>
                    <a:p>
                      <a:pPr algn="ctr">
                        <a:lnSpc>
                          <a:spcPct val="107000"/>
                        </a:lnSpc>
                        <a:spcAft>
                          <a:spcPts val="0"/>
                        </a:spcAft>
                      </a:pPr>
                      <a:r>
                        <a:rPr lang="fr-FR" sz="1800" b="1" kern="1200" noProof="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Domaines de la capacité </a:t>
                      </a:r>
                      <a:r>
                        <a:rPr lang="fr-FR" sz="1800" b="1" kern="1200" baseline="0" noProof="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intrinsèque testés</a:t>
                      </a:r>
                      <a:endParaRPr lang="fr-FR" sz="1800" b="1"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lvl1pPr marL="0" algn="l" defTabSz="914400" rtl="0" eaLnBrk="1" latinLnBrk="0" hangingPunct="1">
                        <a:defRPr sz="1800" kern="1200">
                          <a:solidFill>
                            <a:schemeClr val="tx1"/>
                          </a:solidFill>
                          <a:latin typeface="Tw Cen MT"/>
                        </a:defRPr>
                      </a:lvl1pPr>
                      <a:lvl2pPr marL="457200" algn="l" defTabSz="914400" rtl="0" eaLnBrk="1" latinLnBrk="0" hangingPunct="1">
                        <a:defRPr sz="1800" kern="1200">
                          <a:solidFill>
                            <a:schemeClr val="tx1"/>
                          </a:solidFill>
                          <a:latin typeface="Tw Cen MT"/>
                        </a:defRPr>
                      </a:lvl2pPr>
                      <a:lvl3pPr marL="914400" algn="l" defTabSz="914400" rtl="0" eaLnBrk="1" latinLnBrk="0" hangingPunct="1">
                        <a:defRPr sz="1800" kern="1200">
                          <a:solidFill>
                            <a:schemeClr val="tx1"/>
                          </a:solidFill>
                          <a:latin typeface="Tw Cen MT"/>
                        </a:defRPr>
                      </a:lvl3pPr>
                      <a:lvl4pPr marL="1371600" algn="l" defTabSz="914400" rtl="0" eaLnBrk="1" latinLnBrk="0" hangingPunct="1">
                        <a:defRPr sz="1800" kern="1200">
                          <a:solidFill>
                            <a:schemeClr val="tx1"/>
                          </a:solidFill>
                          <a:latin typeface="Tw Cen MT"/>
                        </a:defRPr>
                      </a:lvl4pPr>
                      <a:lvl5pPr marL="1828800" algn="l" defTabSz="914400" rtl="0" eaLnBrk="1" latinLnBrk="0" hangingPunct="1">
                        <a:defRPr sz="1800" kern="1200">
                          <a:solidFill>
                            <a:schemeClr val="tx1"/>
                          </a:solidFill>
                          <a:latin typeface="Tw Cen MT"/>
                        </a:defRPr>
                      </a:lvl5pPr>
                      <a:lvl6pPr marL="2286000" algn="l" defTabSz="914400" rtl="0" eaLnBrk="1" latinLnBrk="0" hangingPunct="1">
                        <a:defRPr sz="1800" kern="1200">
                          <a:solidFill>
                            <a:schemeClr val="tx1"/>
                          </a:solidFill>
                          <a:latin typeface="Tw Cen MT"/>
                        </a:defRPr>
                      </a:lvl6pPr>
                      <a:lvl7pPr marL="2743200" algn="l" defTabSz="914400" rtl="0" eaLnBrk="1" latinLnBrk="0" hangingPunct="1">
                        <a:defRPr sz="1800" kern="1200">
                          <a:solidFill>
                            <a:schemeClr val="tx1"/>
                          </a:solidFill>
                          <a:latin typeface="Tw Cen MT"/>
                        </a:defRPr>
                      </a:lvl7pPr>
                      <a:lvl8pPr marL="3200400" algn="l" defTabSz="914400" rtl="0" eaLnBrk="1" latinLnBrk="0" hangingPunct="1">
                        <a:defRPr sz="1800" kern="1200">
                          <a:solidFill>
                            <a:schemeClr val="tx1"/>
                          </a:solidFill>
                          <a:latin typeface="Tw Cen MT"/>
                        </a:defRPr>
                      </a:lvl8pPr>
                      <a:lvl9pPr marL="3657600" algn="l" defTabSz="914400" rtl="0" eaLnBrk="1" latinLnBrk="0" hangingPunct="1">
                        <a:defRPr sz="1800" kern="1200">
                          <a:solidFill>
                            <a:schemeClr val="tx1"/>
                          </a:solidFill>
                          <a:latin typeface="Tw Cen MT"/>
                        </a:defRPr>
                      </a:lvl9pPr>
                    </a:lstStyle>
                    <a:p>
                      <a:pPr algn="ctr">
                        <a:lnSpc>
                          <a:spcPct val="107000"/>
                        </a:lnSpc>
                        <a:spcAft>
                          <a:spcPts val="0"/>
                        </a:spcAft>
                      </a:pPr>
                      <a:r>
                        <a:rPr lang="fr-FR" sz="1600" b="1" kern="1200" noProof="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Nombre de participants présentant une anomalie potentielle (sur</a:t>
                      </a:r>
                      <a:r>
                        <a:rPr lang="fr-FR" sz="1600" b="1" kern="1200" baseline="0" noProof="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fr-FR" sz="1600" b="1" kern="1200" noProof="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17 528 participants)</a:t>
                      </a:r>
                      <a:endParaRPr lang="fr-FR" sz="1600" b="1"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282725947"/>
                  </a:ext>
                </a:extLst>
              </a:tr>
              <a:tr h="386521">
                <a:tc>
                  <a:txBody>
                    <a:bodyPr/>
                    <a:lstStyle>
                      <a:lvl1pPr marL="0" algn="l" defTabSz="914400" rtl="0" eaLnBrk="1" latinLnBrk="0" hangingPunct="1">
                        <a:defRPr sz="1800" kern="1200">
                          <a:solidFill>
                            <a:schemeClr val="tx1"/>
                          </a:solidFill>
                          <a:latin typeface="Tw Cen MT"/>
                        </a:defRPr>
                      </a:lvl1pPr>
                      <a:lvl2pPr marL="457200" algn="l" defTabSz="914400" rtl="0" eaLnBrk="1" latinLnBrk="0" hangingPunct="1">
                        <a:defRPr sz="1800" kern="1200">
                          <a:solidFill>
                            <a:schemeClr val="tx1"/>
                          </a:solidFill>
                          <a:latin typeface="Tw Cen MT"/>
                        </a:defRPr>
                      </a:lvl2pPr>
                      <a:lvl3pPr marL="914400" algn="l" defTabSz="914400" rtl="0" eaLnBrk="1" latinLnBrk="0" hangingPunct="1">
                        <a:defRPr sz="1800" kern="1200">
                          <a:solidFill>
                            <a:schemeClr val="tx1"/>
                          </a:solidFill>
                          <a:latin typeface="Tw Cen MT"/>
                        </a:defRPr>
                      </a:lvl3pPr>
                      <a:lvl4pPr marL="1371600" algn="l" defTabSz="914400" rtl="0" eaLnBrk="1" latinLnBrk="0" hangingPunct="1">
                        <a:defRPr sz="1800" kern="1200">
                          <a:solidFill>
                            <a:schemeClr val="tx1"/>
                          </a:solidFill>
                          <a:latin typeface="Tw Cen MT"/>
                        </a:defRPr>
                      </a:lvl4pPr>
                      <a:lvl5pPr marL="1828800" algn="l" defTabSz="914400" rtl="0" eaLnBrk="1" latinLnBrk="0" hangingPunct="1">
                        <a:defRPr sz="1800" kern="1200">
                          <a:solidFill>
                            <a:schemeClr val="tx1"/>
                          </a:solidFill>
                          <a:latin typeface="Tw Cen MT"/>
                        </a:defRPr>
                      </a:lvl5pPr>
                      <a:lvl6pPr marL="2286000" algn="l" defTabSz="914400" rtl="0" eaLnBrk="1" latinLnBrk="0" hangingPunct="1">
                        <a:defRPr sz="1800" kern="1200">
                          <a:solidFill>
                            <a:schemeClr val="tx1"/>
                          </a:solidFill>
                          <a:latin typeface="Tw Cen MT"/>
                        </a:defRPr>
                      </a:lvl6pPr>
                      <a:lvl7pPr marL="2743200" algn="l" defTabSz="914400" rtl="0" eaLnBrk="1" latinLnBrk="0" hangingPunct="1">
                        <a:defRPr sz="1800" kern="1200">
                          <a:solidFill>
                            <a:schemeClr val="tx1"/>
                          </a:solidFill>
                          <a:latin typeface="Tw Cen MT"/>
                        </a:defRPr>
                      </a:lvl7pPr>
                      <a:lvl8pPr marL="3200400" algn="l" defTabSz="914400" rtl="0" eaLnBrk="1" latinLnBrk="0" hangingPunct="1">
                        <a:defRPr sz="1800" kern="1200">
                          <a:solidFill>
                            <a:schemeClr val="tx1"/>
                          </a:solidFill>
                          <a:latin typeface="Tw Cen MT"/>
                        </a:defRPr>
                      </a:lvl8pPr>
                      <a:lvl9pPr marL="3657600" algn="l" defTabSz="914400" rtl="0" eaLnBrk="1" latinLnBrk="0" hangingPunct="1">
                        <a:defRPr sz="1800" kern="1200">
                          <a:solidFill>
                            <a:schemeClr val="tx1"/>
                          </a:solidFill>
                          <a:latin typeface="Tw Cen MT"/>
                        </a:defRPr>
                      </a:lvl9pPr>
                    </a:lstStyle>
                    <a:p>
                      <a:pPr algn="l">
                        <a:lnSpc>
                          <a:spcPct val="107000"/>
                        </a:lnSpc>
                        <a:spcAft>
                          <a:spcPts val="0"/>
                        </a:spcAft>
                      </a:pPr>
                      <a:r>
                        <a:rPr lang="fr-FR" sz="1800" b="1" kern="1200"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Vision</a:t>
                      </a:r>
                      <a:endParaRPr lang="fr-FR" sz="1800" b="1" noProof="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914400" rtl="0" eaLnBrk="1" latinLnBrk="0" hangingPunct="1">
                        <a:defRPr sz="1800" kern="1200">
                          <a:solidFill>
                            <a:schemeClr val="tx1"/>
                          </a:solidFill>
                          <a:latin typeface="Tw Cen MT"/>
                        </a:defRPr>
                      </a:lvl1pPr>
                      <a:lvl2pPr marL="457200" algn="l" defTabSz="914400" rtl="0" eaLnBrk="1" latinLnBrk="0" hangingPunct="1">
                        <a:defRPr sz="1800" kern="1200">
                          <a:solidFill>
                            <a:schemeClr val="tx1"/>
                          </a:solidFill>
                          <a:latin typeface="Tw Cen MT"/>
                        </a:defRPr>
                      </a:lvl2pPr>
                      <a:lvl3pPr marL="914400" algn="l" defTabSz="914400" rtl="0" eaLnBrk="1" latinLnBrk="0" hangingPunct="1">
                        <a:defRPr sz="1800" kern="1200">
                          <a:solidFill>
                            <a:schemeClr val="tx1"/>
                          </a:solidFill>
                          <a:latin typeface="Tw Cen MT"/>
                        </a:defRPr>
                      </a:lvl3pPr>
                      <a:lvl4pPr marL="1371600" algn="l" defTabSz="914400" rtl="0" eaLnBrk="1" latinLnBrk="0" hangingPunct="1">
                        <a:defRPr sz="1800" kern="1200">
                          <a:solidFill>
                            <a:schemeClr val="tx1"/>
                          </a:solidFill>
                          <a:latin typeface="Tw Cen MT"/>
                        </a:defRPr>
                      </a:lvl4pPr>
                      <a:lvl5pPr marL="1828800" algn="l" defTabSz="914400" rtl="0" eaLnBrk="1" latinLnBrk="0" hangingPunct="1">
                        <a:defRPr sz="1800" kern="1200">
                          <a:solidFill>
                            <a:schemeClr val="tx1"/>
                          </a:solidFill>
                          <a:latin typeface="Tw Cen MT"/>
                        </a:defRPr>
                      </a:lvl5pPr>
                      <a:lvl6pPr marL="2286000" algn="l" defTabSz="914400" rtl="0" eaLnBrk="1" latinLnBrk="0" hangingPunct="1">
                        <a:defRPr sz="1800" kern="1200">
                          <a:solidFill>
                            <a:schemeClr val="tx1"/>
                          </a:solidFill>
                          <a:latin typeface="Tw Cen MT"/>
                        </a:defRPr>
                      </a:lvl6pPr>
                      <a:lvl7pPr marL="2743200" algn="l" defTabSz="914400" rtl="0" eaLnBrk="1" latinLnBrk="0" hangingPunct="1">
                        <a:defRPr sz="1800" kern="1200">
                          <a:solidFill>
                            <a:schemeClr val="tx1"/>
                          </a:solidFill>
                          <a:latin typeface="Tw Cen MT"/>
                        </a:defRPr>
                      </a:lvl7pPr>
                      <a:lvl8pPr marL="3200400" algn="l" defTabSz="914400" rtl="0" eaLnBrk="1" latinLnBrk="0" hangingPunct="1">
                        <a:defRPr sz="1800" kern="1200">
                          <a:solidFill>
                            <a:schemeClr val="tx1"/>
                          </a:solidFill>
                          <a:latin typeface="Tw Cen MT"/>
                        </a:defRPr>
                      </a:lvl8pPr>
                      <a:lvl9pPr marL="3657600" algn="l" defTabSz="914400" rtl="0" eaLnBrk="1" latinLnBrk="0" hangingPunct="1">
                        <a:defRPr sz="1800" kern="1200">
                          <a:solidFill>
                            <a:schemeClr val="tx1"/>
                          </a:solidFill>
                          <a:latin typeface="Tw Cen MT"/>
                        </a:defRPr>
                      </a:lvl9pPr>
                    </a:lstStyle>
                    <a:p>
                      <a:pPr algn="ctr">
                        <a:lnSpc>
                          <a:spcPct val="107000"/>
                        </a:lnSpc>
                        <a:spcAft>
                          <a:spcPts val="0"/>
                        </a:spcAft>
                      </a:pPr>
                      <a:r>
                        <a:rPr lang="fr-FR" sz="1800" b="0" kern="1200"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11 165 (63.7%) (37.5 </a:t>
                      </a:r>
                      <a:r>
                        <a:rPr lang="fr-FR" sz="1800" b="1" kern="1200"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perte </a:t>
                      </a:r>
                      <a:r>
                        <a:rPr lang="fr-FR" sz="1800" b="1" kern="1200" noProof="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rec</a:t>
                      </a:r>
                      <a:r>
                        <a:rPr lang="fr-FR" sz="1800" b="0" kern="1200"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fr-FR" sz="1800" b="0" noProof="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2519105564"/>
                  </a:ext>
                </a:extLst>
              </a:tr>
              <a:tr h="386521">
                <a:tc>
                  <a:txBody>
                    <a:bodyPr/>
                    <a:lstStyle>
                      <a:lvl1pPr marL="0" algn="l" defTabSz="914400" rtl="0" eaLnBrk="1" latinLnBrk="0" hangingPunct="1">
                        <a:defRPr sz="1800" kern="1200">
                          <a:solidFill>
                            <a:schemeClr val="tx1"/>
                          </a:solidFill>
                          <a:latin typeface="Tw Cen MT"/>
                        </a:defRPr>
                      </a:lvl1pPr>
                      <a:lvl2pPr marL="457200" algn="l" defTabSz="914400" rtl="0" eaLnBrk="1" latinLnBrk="0" hangingPunct="1">
                        <a:defRPr sz="1800" kern="1200">
                          <a:solidFill>
                            <a:schemeClr val="tx1"/>
                          </a:solidFill>
                          <a:latin typeface="Tw Cen MT"/>
                        </a:defRPr>
                      </a:lvl2pPr>
                      <a:lvl3pPr marL="914400" algn="l" defTabSz="914400" rtl="0" eaLnBrk="1" latinLnBrk="0" hangingPunct="1">
                        <a:defRPr sz="1800" kern="1200">
                          <a:solidFill>
                            <a:schemeClr val="tx1"/>
                          </a:solidFill>
                          <a:latin typeface="Tw Cen MT"/>
                        </a:defRPr>
                      </a:lvl3pPr>
                      <a:lvl4pPr marL="1371600" algn="l" defTabSz="914400" rtl="0" eaLnBrk="1" latinLnBrk="0" hangingPunct="1">
                        <a:defRPr sz="1800" kern="1200">
                          <a:solidFill>
                            <a:schemeClr val="tx1"/>
                          </a:solidFill>
                          <a:latin typeface="Tw Cen MT"/>
                        </a:defRPr>
                      </a:lvl4pPr>
                      <a:lvl5pPr marL="1828800" algn="l" defTabSz="914400" rtl="0" eaLnBrk="1" latinLnBrk="0" hangingPunct="1">
                        <a:defRPr sz="1800" kern="1200">
                          <a:solidFill>
                            <a:schemeClr val="tx1"/>
                          </a:solidFill>
                          <a:latin typeface="Tw Cen MT"/>
                        </a:defRPr>
                      </a:lvl5pPr>
                      <a:lvl6pPr marL="2286000" algn="l" defTabSz="914400" rtl="0" eaLnBrk="1" latinLnBrk="0" hangingPunct="1">
                        <a:defRPr sz="1800" kern="1200">
                          <a:solidFill>
                            <a:schemeClr val="tx1"/>
                          </a:solidFill>
                          <a:latin typeface="Tw Cen MT"/>
                        </a:defRPr>
                      </a:lvl6pPr>
                      <a:lvl7pPr marL="2743200" algn="l" defTabSz="914400" rtl="0" eaLnBrk="1" latinLnBrk="0" hangingPunct="1">
                        <a:defRPr sz="1800" kern="1200">
                          <a:solidFill>
                            <a:schemeClr val="tx1"/>
                          </a:solidFill>
                          <a:latin typeface="Tw Cen MT"/>
                        </a:defRPr>
                      </a:lvl7pPr>
                      <a:lvl8pPr marL="3200400" algn="l" defTabSz="914400" rtl="0" eaLnBrk="1" latinLnBrk="0" hangingPunct="1">
                        <a:defRPr sz="1800" kern="1200">
                          <a:solidFill>
                            <a:schemeClr val="tx1"/>
                          </a:solidFill>
                          <a:latin typeface="Tw Cen MT"/>
                        </a:defRPr>
                      </a:lvl8pPr>
                      <a:lvl9pPr marL="3657600" algn="l" defTabSz="914400" rtl="0" eaLnBrk="1" latinLnBrk="0" hangingPunct="1">
                        <a:defRPr sz="1800" kern="1200">
                          <a:solidFill>
                            <a:schemeClr val="tx1"/>
                          </a:solidFill>
                          <a:latin typeface="Tw Cen MT"/>
                        </a:defRPr>
                      </a:lvl9pPr>
                    </a:lstStyle>
                    <a:p>
                      <a:pPr algn="l">
                        <a:lnSpc>
                          <a:spcPct val="107000"/>
                        </a:lnSpc>
                        <a:spcAft>
                          <a:spcPts val="0"/>
                        </a:spcAft>
                      </a:pPr>
                      <a:r>
                        <a:rPr lang="fr-FR" sz="1800" b="1" kern="1200"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Cognition</a:t>
                      </a:r>
                      <a:endParaRPr lang="fr-FR" sz="1800" b="1" noProof="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914400" rtl="0" eaLnBrk="1" latinLnBrk="0" hangingPunct="1">
                        <a:defRPr sz="1800" kern="1200">
                          <a:solidFill>
                            <a:schemeClr val="tx1"/>
                          </a:solidFill>
                          <a:latin typeface="Tw Cen MT"/>
                        </a:defRPr>
                      </a:lvl1pPr>
                      <a:lvl2pPr marL="457200" algn="l" defTabSz="914400" rtl="0" eaLnBrk="1" latinLnBrk="0" hangingPunct="1">
                        <a:defRPr sz="1800" kern="1200">
                          <a:solidFill>
                            <a:schemeClr val="tx1"/>
                          </a:solidFill>
                          <a:latin typeface="Tw Cen MT"/>
                        </a:defRPr>
                      </a:lvl2pPr>
                      <a:lvl3pPr marL="914400" algn="l" defTabSz="914400" rtl="0" eaLnBrk="1" latinLnBrk="0" hangingPunct="1">
                        <a:defRPr sz="1800" kern="1200">
                          <a:solidFill>
                            <a:schemeClr val="tx1"/>
                          </a:solidFill>
                          <a:latin typeface="Tw Cen MT"/>
                        </a:defRPr>
                      </a:lvl3pPr>
                      <a:lvl4pPr marL="1371600" algn="l" defTabSz="914400" rtl="0" eaLnBrk="1" latinLnBrk="0" hangingPunct="1">
                        <a:defRPr sz="1800" kern="1200">
                          <a:solidFill>
                            <a:schemeClr val="tx1"/>
                          </a:solidFill>
                          <a:latin typeface="Tw Cen MT"/>
                        </a:defRPr>
                      </a:lvl4pPr>
                      <a:lvl5pPr marL="1828800" algn="l" defTabSz="914400" rtl="0" eaLnBrk="1" latinLnBrk="0" hangingPunct="1">
                        <a:defRPr sz="1800" kern="1200">
                          <a:solidFill>
                            <a:schemeClr val="tx1"/>
                          </a:solidFill>
                          <a:latin typeface="Tw Cen MT"/>
                        </a:defRPr>
                      </a:lvl5pPr>
                      <a:lvl6pPr marL="2286000" algn="l" defTabSz="914400" rtl="0" eaLnBrk="1" latinLnBrk="0" hangingPunct="1">
                        <a:defRPr sz="1800" kern="1200">
                          <a:solidFill>
                            <a:schemeClr val="tx1"/>
                          </a:solidFill>
                          <a:latin typeface="Tw Cen MT"/>
                        </a:defRPr>
                      </a:lvl6pPr>
                      <a:lvl7pPr marL="2743200" algn="l" defTabSz="914400" rtl="0" eaLnBrk="1" latinLnBrk="0" hangingPunct="1">
                        <a:defRPr sz="1800" kern="1200">
                          <a:solidFill>
                            <a:schemeClr val="tx1"/>
                          </a:solidFill>
                          <a:latin typeface="Tw Cen MT"/>
                        </a:defRPr>
                      </a:lvl7pPr>
                      <a:lvl8pPr marL="3200400" algn="l" defTabSz="914400" rtl="0" eaLnBrk="1" latinLnBrk="0" hangingPunct="1">
                        <a:defRPr sz="1800" kern="1200">
                          <a:solidFill>
                            <a:schemeClr val="tx1"/>
                          </a:solidFill>
                          <a:latin typeface="Tw Cen MT"/>
                        </a:defRPr>
                      </a:lvl8pPr>
                      <a:lvl9pPr marL="3657600" algn="l" defTabSz="914400" rtl="0" eaLnBrk="1" latinLnBrk="0" hangingPunct="1">
                        <a:defRPr sz="1800" kern="1200">
                          <a:solidFill>
                            <a:schemeClr val="tx1"/>
                          </a:solidFill>
                          <a:latin typeface="Tw Cen MT"/>
                        </a:defRPr>
                      </a:lvl9pPr>
                    </a:lstStyle>
                    <a:p>
                      <a:pPr algn="ctr">
                        <a:lnSpc>
                          <a:spcPct val="107000"/>
                        </a:lnSpc>
                        <a:spcAft>
                          <a:spcPts val="0"/>
                        </a:spcAft>
                      </a:pPr>
                      <a:r>
                        <a:rPr lang="fr-FR" sz="1800" b="0" kern="1200"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9 947 (56,7%) (</a:t>
                      </a:r>
                      <a:r>
                        <a:rPr lang="fr-FR" sz="1800" b="1" kern="1200" noProof="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Obj</a:t>
                      </a:r>
                      <a:r>
                        <a:rPr lang="fr-FR" sz="1800" b="1" kern="1200"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32.6%)</a:t>
                      </a:r>
                      <a:endParaRPr lang="fr-FR" sz="1800" b="1" noProof="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2640713552"/>
                  </a:ext>
                </a:extLst>
              </a:tr>
              <a:tr h="386521">
                <a:tc>
                  <a:txBody>
                    <a:bodyPr/>
                    <a:lstStyle>
                      <a:lvl1pPr marL="0" algn="l" defTabSz="914400" rtl="0" eaLnBrk="1" latinLnBrk="0" hangingPunct="1">
                        <a:defRPr sz="1800" kern="1200">
                          <a:solidFill>
                            <a:schemeClr val="tx1"/>
                          </a:solidFill>
                          <a:latin typeface="Tw Cen MT"/>
                        </a:defRPr>
                      </a:lvl1pPr>
                      <a:lvl2pPr marL="457200" algn="l" defTabSz="914400" rtl="0" eaLnBrk="1" latinLnBrk="0" hangingPunct="1">
                        <a:defRPr sz="1800" kern="1200">
                          <a:solidFill>
                            <a:schemeClr val="tx1"/>
                          </a:solidFill>
                          <a:latin typeface="Tw Cen MT"/>
                        </a:defRPr>
                      </a:lvl2pPr>
                      <a:lvl3pPr marL="914400" algn="l" defTabSz="914400" rtl="0" eaLnBrk="1" latinLnBrk="0" hangingPunct="1">
                        <a:defRPr sz="1800" kern="1200">
                          <a:solidFill>
                            <a:schemeClr val="tx1"/>
                          </a:solidFill>
                          <a:latin typeface="Tw Cen MT"/>
                        </a:defRPr>
                      </a:lvl3pPr>
                      <a:lvl4pPr marL="1371600" algn="l" defTabSz="914400" rtl="0" eaLnBrk="1" latinLnBrk="0" hangingPunct="1">
                        <a:defRPr sz="1800" kern="1200">
                          <a:solidFill>
                            <a:schemeClr val="tx1"/>
                          </a:solidFill>
                          <a:latin typeface="Tw Cen MT"/>
                        </a:defRPr>
                      </a:lvl4pPr>
                      <a:lvl5pPr marL="1828800" algn="l" defTabSz="914400" rtl="0" eaLnBrk="1" latinLnBrk="0" hangingPunct="1">
                        <a:defRPr sz="1800" kern="1200">
                          <a:solidFill>
                            <a:schemeClr val="tx1"/>
                          </a:solidFill>
                          <a:latin typeface="Tw Cen MT"/>
                        </a:defRPr>
                      </a:lvl5pPr>
                      <a:lvl6pPr marL="2286000" algn="l" defTabSz="914400" rtl="0" eaLnBrk="1" latinLnBrk="0" hangingPunct="1">
                        <a:defRPr sz="1800" kern="1200">
                          <a:solidFill>
                            <a:schemeClr val="tx1"/>
                          </a:solidFill>
                          <a:latin typeface="Tw Cen MT"/>
                        </a:defRPr>
                      </a:lvl6pPr>
                      <a:lvl7pPr marL="2743200" algn="l" defTabSz="914400" rtl="0" eaLnBrk="1" latinLnBrk="0" hangingPunct="1">
                        <a:defRPr sz="1800" kern="1200">
                          <a:solidFill>
                            <a:schemeClr val="tx1"/>
                          </a:solidFill>
                          <a:latin typeface="Tw Cen MT"/>
                        </a:defRPr>
                      </a:lvl7pPr>
                      <a:lvl8pPr marL="3200400" algn="l" defTabSz="914400" rtl="0" eaLnBrk="1" latinLnBrk="0" hangingPunct="1">
                        <a:defRPr sz="1800" kern="1200">
                          <a:solidFill>
                            <a:schemeClr val="tx1"/>
                          </a:solidFill>
                          <a:latin typeface="Tw Cen MT"/>
                        </a:defRPr>
                      </a:lvl8pPr>
                      <a:lvl9pPr marL="3657600" algn="l" defTabSz="914400" rtl="0" eaLnBrk="1" latinLnBrk="0" hangingPunct="1">
                        <a:defRPr sz="1800" kern="1200">
                          <a:solidFill>
                            <a:schemeClr val="tx1"/>
                          </a:solidFill>
                          <a:latin typeface="Tw Cen MT"/>
                        </a:defRPr>
                      </a:lvl9pPr>
                    </a:lstStyle>
                    <a:p>
                      <a:pPr algn="l">
                        <a:lnSpc>
                          <a:spcPct val="107000"/>
                        </a:lnSpc>
                        <a:spcAft>
                          <a:spcPts val="0"/>
                        </a:spcAft>
                      </a:pPr>
                      <a:r>
                        <a:rPr lang="fr-FR" sz="1800" b="1" kern="1200"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Audition</a:t>
                      </a:r>
                      <a:endParaRPr lang="fr-FR" sz="1800" b="1" noProof="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914400" rtl="0" eaLnBrk="1" latinLnBrk="0" hangingPunct="1">
                        <a:defRPr sz="1800" kern="1200">
                          <a:solidFill>
                            <a:schemeClr val="tx1"/>
                          </a:solidFill>
                          <a:latin typeface="Tw Cen MT"/>
                        </a:defRPr>
                      </a:lvl1pPr>
                      <a:lvl2pPr marL="457200" algn="l" defTabSz="914400" rtl="0" eaLnBrk="1" latinLnBrk="0" hangingPunct="1">
                        <a:defRPr sz="1800" kern="1200">
                          <a:solidFill>
                            <a:schemeClr val="tx1"/>
                          </a:solidFill>
                          <a:latin typeface="Tw Cen MT"/>
                        </a:defRPr>
                      </a:lvl2pPr>
                      <a:lvl3pPr marL="914400" algn="l" defTabSz="914400" rtl="0" eaLnBrk="1" latinLnBrk="0" hangingPunct="1">
                        <a:defRPr sz="1800" kern="1200">
                          <a:solidFill>
                            <a:schemeClr val="tx1"/>
                          </a:solidFill>
                          <a:latin typeface="Tw Cen MT"/>
                        </a:defRPr>
                      </a:lvl3pPr>
                      <a:lvl4pPr marL="1371600" algn="l" defTabSz="914400" rtl="0" eaLnBrk="1" latinLnBrk="0" hangingPunct="1">
                        <a:defRPr sz="1800" kern="1200">
                          <a:solidFill>
                            <a:schemeClr val="tx1"/>
                          </a:solidFill>
                          <a:latin typeface="Tw Cen MT"/>
                        </a:defRPr>
                      </a:lvl4pPr>
                      <a:lvl5pPr marL="1828800" algn="l" defTabSz="914400" rtl="0" eaLnBrk="1" latinLnBrk="0" hangingPunct="1">
                        <a:defRPr sz="1800" kern="1200">
                          <a:solidFill>
                            <a:schemeClr val="tx1"/>
                          </a:solidFill>
                          <a:latin typeface="Tw Cen MT"/>
                        </a:defRPr>
                      </a:lvl5pPr>
                      <a:lvl6pPr marL="2286000" algn="l" defTabSz="914400" rtl="0" eaLnBrk="1" latinLnBrk="0" hangingPunct="1">
                        <a:defRPr sz="1800" kern="1200">
                          <a:solidFill>
                            <a:schemeClr val="tx1"/>
                          </a:solidFill>
                          <a:latin typeface="Tw Cen MT"/>
                        </a:defRPr>
                      </a:lvl6pPr>
                      <a:lvl7pPr marL="2743200" algn="l" defTabSz="914400" rtl="0" eaLnBrk="1" latinLnBrk="0" hangingPunct="1">
                        <a:defRPr sz="1800" kern="1200">
                          <a:solidFill>
                            <a:schemeClr val="tx1"/>
                          </a:solidFill>
                          <a:latin typeface="Tw Cen MT"/>
                        </a:defRPr>
                      </a:lvl7pPr>
                      <a:lvl8pPr marL="3200400" algn="l" defTabSz="914400" rtl="0" eaLnBrk="1" latinLnBrk="0" hangingPunct="1">
                        <a:defRPr sz="1800" kern="1200">
                          <a:solidFill>
                            <a:schemeClr val="tx1"/>
                          </a:solidFill>
                          <a:latin typeface="Tw Cen MT"/>
                        </a:defRPr>
                      </a:lvl8pPr>
                      <a:lvl9pPr marL="3657600" algn="l" defTabSz="914400" rtl="0" eaLnBrk="1" latinLnBrk="0" hangingPunct="1">
                        <a:defRPr sz="1800" kern="1200">
                          <a:solidFill>
                            <a:schemeClr val="tx1"/>
                          </a:solidFill>
                          <a:latin typeface="Tw Cen MT"/>
                        </a:defRPr>
                      </a:lvl9pPr>
                    </a:lstStyle>
                    <a:p>
                      <a:pPr algn="ctr">
                        <a:lnSpc>
                          <a:spcPct val="107000"/>
                        </a:lnSpc>
                        <a:spcAft>
                          <a:spcPts val="0"/>
                        </a:spcAft>
                      </a:pPr>
                      <a:r>
                        <a:rPr lang="fr-FR" sz="1800" b="0" kern="1200"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8 840 (50,4%) (</a:t>
                      </a:r>
                      <a:r>
                        <a:rPr lang="fr-FR" sz="1800" b="1" kern="1200"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38%  perte </a:t>
                      </a:r>
                      <a:r>
                        <a:rPr lang="fr-FR" sz="1800" b="1" kern="1200" noProof="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rec</a:t>
                      </a:r>
                      <a:r>
                        <a:rPr lang="fr-FR" sz="1800" b="0" kern="1200"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fr-FR" sz="1800" b="0" noProof="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2103476184"/>
                  </a:ext>
                </a:extLst>
              </a:tr>
              <a:tr h="386521">
                <a:tc>
                  <a:txBody>
                    <a:bodyPr/>
                    <a:lstStyle>
                      <a:lvl1pPr marL="0" algn="l" defTabSz="914400" rtl="0" eaLnBrk="1" latinLnBrk="0" hangingPunct="1">
                        <a:defRPr sz="1800" kern="1200">
                          <a:solidFill>
                            <a:schemeClr val="tx1"/>
                          </a:solidFill>
                          <a:latin typeface="Tw Cen MT"/>
                        </a:defRPr>
                      </a:lvl1pPr>
                      <a:lvl2pPr marL="457200" algn="l" defTabSz="914400" rtl="0" eaLnBrk="1" latinLnBrk="0" hangingPunct="1">
                        <a:defRPr sz="1800" kern="1200">
                          <a:solidFill>
                            <a:schemeClr val="tx1"/>
                          </a:solidFill>
                          <a:latin typeface="Tw Cen MT"/>
                        </a:defRPr>
                      </a:lvl2pPr>
                      <a:lvl3pPr marL="914400" algn="l" defTabSz="914400" rtl="0" eaLnBrk="1" latinLnBrk="0" hangingPunct="1">
                        <a:defRPr sz="1800" kern="1200">
                          <a:solidFill>
                            <a:schemeClr val="tx1"/>
                          </a:solidFill>
                          <a:latin typeface="Tw Cen MT"/>
                        </a:defRPr>
                      </a:lvl3pPr>
                      <a:lvl4pPr marL="1371600" algn="l" defTabSz="914400" rtl="0" eaLnBrk="1" latinLnBrk="0" hangingPunct="1">
                        <a:defRPr sz="1800" kern="1200">
                          <a:solidFill>
                            <a:schemeClr val="tx1"/>
                          </a:solidFill>
                          <a:latin typeface="Tw Cen MT"/>
                        </a:defRPr>
                      </a:lvl4pPr>
                      <a:lvl5pPr marL="1828800" algn="l" defTabSz="914400" rtl="0" eaLnBrk="1" latinLnBrk="0" hangingPunct="1">
                        <a:defRPr sz="1800" kern="1200">
                          <a:solidFill>
                            <a:schemeClr val="tx1"/>
                          </a:solidFill>
                          <a:latin typeface="Tw Cen MT"/>
                        </a:defRPr>
                      </a:lvl5pPr>
                      <a:lvl6pPr marL="2286000" algn="l" defTabSz="914400" rtl="0" eaLnBrk="1" latinLnBrk="0" hangingPunct="1">
                        <a:defRPr sz="1800" kern="1200">
                          <a:solidFill>
                            <a:schemeClr val="tx1"/>
                          </a:solidFill>
                          <a:latin typeface="Tw Cen MT"/>
                        </a:defRPr>
                      </a:lvl6pPr>
                      <a:lvl7pPr marL="2743200" algn="l" defTabSz="914400" rtl="0" eaLnBrk="1" latinLnBrk="0" hangingPunct="1">
                        <a:defRPr sz="1800" kern="1200">
                          <a:solidFill>
                            <a:schemeClr val="tx1"/>
                          </a:solidFill>
                          <a:latin typeface="Tw Cen MT"/>
                        </a:defRPr>
                      </a:lvl7pPr>
                      <a:lvl8pPr marL="3200400" algn="l" defTabSz="914400" rtl="0" eaLnBrk="1" latinLnBrk="0" hangingPunct="1">
                        <a:defRPr sz="1800" kern="1200">
                          <a:solidFill>
                            <a:schemeClr val="tx1"/>
                          </a:solidFill>
                          <a:latin typeface="Tw Cen MT"/>
                        </a:defRPr>
                      </a:lvl8pPr>
                      <a:lvl9pPr marL="3657600" algn="l" defTabSz="914400" rtl="0" eaLnBrk="1" latinLnBrk="0" hangingPunct="1">
                        <a:defRPr sz="1800" kern="1200">
                          <a:solidFill>
                            <a:schemeClr val="tx1"/>
                          </a:solidFill>
                          <a:latin typeface="Tw Cen MT"/>
                        </a:defRPr>
                      </a:lvl9pPr>
                    </a:lstStyle>
                    <a:p>
                      <a:pPr algn="l">
                        <a:lnSpc>
                          <a:spcPct val="107000"/>
                        </a:lnSpc>
                        <a:spcAft>
                          <a:spcPts val="0"/>
                        </a:spcAft>
                      </a:pPr>
                      <a:r>
                        <a:rPr lang="fr-FR" sz="1800" b="1" kern="1200" noProof="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Humeur</a:t>
                      </a:r>
                      <a:endParaRPr lang="fr-FR" sz="1800" b="1" noProof="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914400" rtl="0" eaLnBrk="1" latinLnBrk="0" hangingPunct="1">
                        <a:defRPr sz="1800" kern="1200">
                          <a:solidFill>
                            <a:schemeClr val="tx1"/>
                          </a:solidFill>
                          <a:latin typeface="Tw Cen MT"/>
                        </a:defRPr>
                      </a:lvl1pPr>
                      <a:lvl2pPr marL="457200" algn="l" defTabSz="914400" rtl="0" eaLnBrk="1" latinLnBrk="0" hangingPunct="1">
                        <a:defRPr sz="1800" kern="1200">
                          <a:solidFill>
                            <a:schemeClr val="tx1"/>
                          </a:solidFill>
                          <a:latin typeface="Tw Cen MT"/>
                        </a:defRPr>
                      </a:lvl2pPr>
                      <a:lvl3pPr marL="914400" algn="l" defTabSz="914400" rtl="0" eaLnBrk="1" latinLnBrk="0" hangingPunct="1">
                        <a:defRPr sz="1800" kern="1200">
                          <a:solidFill>
                            <a:schemeClr val="tx1"/>
                          </a:solidFill>
                          <a:latin typeface="Tw Cen MT"/>
                        </a:defRPr>
                      </a:lvl3pPr>
                      <a:lvl4pPr marL="1371600" algn="l" defTabSz="914400" rtl="0" eaLnBrk="1" latinLnBrk="0" hangingPunct="1">
                        <a:defRPr sz="1800" kern="1200">
                          <a:solidFill>
                            <a:schemeClr val="tx1"/>
                          </a:solidFill>
                          <a:latin typeface="Tw Cen MT"/>
                        </a:defRPr>
                      </a:lvl4pPr>
                      <a:lvl5pPr marL="1828800" algn="l" defTabSz="914400" rtl="0" eaLnBrk="1" latinLnBrk="0" hangingPunct="1">
                        <a:defRPr sz="1800" kern="1200">
                          <a:solidFill>
                            <a:schemeClr val="tx1"/>
                          </a:solidFill>
                          <a:latin typeface="Tw Cen MT"/>
                        </a:defRPr>
                      </a:lvl5pPr>
                      <a:lvl6pPr marL="2286000" algn="l" defTabSz="914400" rtl="0" eaLnBrk="1" latinLnBrk="0" hangingPunct="1">
                        <a:defRPr sz="1800" kern="1200">
                          <a:solidFill>
                            <a:schemeClr val="tx1"/>
                          </a:solidFill>
                          <a:latin typeface="Tw Cen MT"/>
                        </a:defRPr>
                      </a:lvl6pPr>
                      <a:lvl7pPr marL="2743200" algn="l" defTabSz="914400" rtl="0" eaLnBrk="1" latinLnBrk="0" hangingPunct="1">
                        <a:defRPr sz="1800" kern="1200">
                          <a:solidFill>
                            <a:schemeClr val="tx1"/>
                          </a:solidFill>
                          <a:latin typeface="Tw Cen MT"/>
                        </a:defRPr>
                      </a:lvl7pPr>
                      <a:lvl8pPr marL="3200400" algn="l" defTabSz="914400" rtl="0" eaLnBrk="1" latinLnBrk="0" hangingPunct="1">
                        <a:defRPr sz="1800" kern="1200">
                          <a:solidFill>
                            <a:schemeClr val="tx1"/>
                          </a:solidFill>
                          <a:latin typeface="Tw Cen MT"/>
                        </a:defRPr>
                      </a:lvl8pPr>
                      <a:lvl9pPr marL="3657600" algn="l" defTabSz="914400" rtl="0" eaLnBrk="1" latinLnBrk="0" hangingPunct="1">
                        <a:defRPr sz="1800" kern="1200">
                          <a:solidFill>
                            <a:schemeClr val="tx1"/>
                          </a:solidFill>
                          <a:latin typeface="Tw Cen MT"/>
                        </a:defRPr>
                      </a:lvl9pPr>
                    </a:lstStyle>
                    <a:p>
                      <a:pPr algn="ctr">
                        <a:lnSpc>
                          <a:spcPct val="107000"/>
                        </a:lnSpc>
                        <a:spcAft>
                          <a:spcPts val="0"/>
                        </a:spcAft>
                      </a:pPr>
                      <a:r>
                        <a:rPr lang="fr-FR" sz="1800" b="0" kern="1200"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6 862 (39,1%) </a:t>
                      </a:r>
                      <a:endParaRPr lang="fr-FR" sz="1800" b="0" noProof="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759078249"/>
                  </a:ext>
                </a:extLst>
              </a:tr>
              <a:tr h="386521">
                <a:tc>
                  <a:txBody>
                    <a:bodyPr/>
                    <a:lstStyle>
                      <a:lvl1pPr marL="0" algn="l" defTabSz="914400" rtl="0" eaLnBrk="1" latinLnBrk="0" hangingPunct="1">
                        <a:defRPr sz="1800" kern="1200">
                          <a:solidFill>
                            <a:schemeClr val="tx1"/>
                          </a:solidFill>
                          <a:latin typeface="Tw Cen MT"/>
                        </a:defRPr>
                      </a:lvl1pPr>
                      <a:lvl2pPr marL="457200" algn="l" defTabSz="914400" rtl="0" eaLnBrk="1" latinLnBrk="0" hangingPunct="1">
                        <a:defRPr sz="1800" kern="1200">
                          <a:solidFill>
                            <a:schemeClr val="tx1"/>
                          </a:solidFill>
                          <a:latin typeface="Tw Cen MT"/>
                        </a:defRPr>
                      </a:lvl2pPr>
                      <a:lvl3pPr marL="914400" algn="l" defTabSz="914400" rtl="0" eaLnBrk="1" latinLnBrk="0" hangingPunct="1">
                        <a:defRPr sz="1800" kern="1200">
                          <a:solidFill>
                            <a:schemeClr val="tx1"/>
                          </a:solidFill>
                          <a:latin typeface="Tw Cen MT"/>
                        </a:defRPr>
                      </a:lvl3pPr>
                      <a:lvl4pPr marL="1371600" algn="l" defTabSz="914400" rtl="0" eaLnBrk="1" latinLnBrk="0" hangingPunct="1">
                        <a:defRPr sz="1800" kern="1200">
                          <a:solidFill>
                            <a:schemeClr val="tx1"/>
                          </a:solidFill>
                          <a:latin typeface="Tw Cen MT"/>
                        </a:defRPr>
                      </a:lvl4pPr>
                      <a:lvl5pPr marL="1828800" algn="l" defTabSz="914400" rtl="0" eaLnBrk="1" latinLnBrk="0" hangingPunct="1">
                        <a:defRPr sz="1800" kern="1200">
                          <a:solidFill>
                            <a:schemeClr val="tx1"/>
                          </a:solidFill>
                          <a:latin typeface="Tw Cen MT"/>
                        </a:defRPr>
                      </a:lvl5pPr>
                      <a:lvl6pPr marL="2286000" algn="l" defTabSz="914400" rtl="0" eaLnBrk="1" latinLnBrk="0" hangingPunct="1">
                        <a:defRPr sz="1800" kern="1200">
                          <a:solidFill>
                            <a:schemeClr val="tx1"/>
                          </a:solidFill>
                          <a:latin typeface="Tw Cen MT"/>
                        </a:defRPr>
                      </a:lvl6pPr>
                      <a:lvl7pPr marL="2743200" algn="l" defTabSz="914400" rtl="0" eaLnBrk="1" latinLnBrk="0" hangingPunct="1">
                        <a:defRPr sz="1800" kern="1200">
                          <a:solidFill>
                            <a:schemeClr val="tx1"/>
                          </a:solidFill>
                          <a:latin typeface="Tw Cen MT"/>
                        </a:defRPr>
                      </a:lvl7pPr>
                      <a:lvl8pPr marL="3200400" algn="l" defTabSz="914400" rtl="0" eaLnBrk="1" latinLnBrk="0" hangingPunct="1">
                        <a:defRPr sz="1800" kern="1200">
                          <a:solidFill>
                            <a:schemeClr val="tx1"/>
                          </a:solidFill>
                          <a:latin typeface="Tw Cen MT"/>
                        </a:defRPr>
                      </a:lvl8pPr>
                      <a:lvl9pPr marL="3657600" algn="l" defTabSz="914400" rtl="0" eaLnBrk="1" latinLnBrk="0" hangingPunct="1">
                        <a:defRPr sz="1800" kern="1200">
                          <a:solidFill>
                            <a:schemeClr val="tx1"/>
                          </a:solidFill>
                          <a:latin typeface="Tw Cen MT"/>
                        </a:defRPr>
                      </a:lvl9pPr>
                    </a:lstStyle>
                    <a:p>
                      <a:pPr algn="l">
                        <a:lnSpc>
                          <a:spcPct val="107000"/>
                        </a:lnSpc>
                        <a:spcAft>
                          <a:spcPts val="0"/>
                        </a:spcAft>
                      </a:pPr>
                      <a:r>
                        <a:rPr lang="fr-FR" sz="1800" b="1" kern="1200"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Mobilité</a:t>
                      </a:r>
                      <a:endParaRPr lang="fr-FR" sz="1800" b="1" noProof="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914400" rtl="0" eaLnBrk="1" latinLnBrk="0" hangingPunct="1">
                        <a:defRPr sz="1800" kern="1200">
                          <a:solidFill>
                            <a:schemeClr val="tx1"/>
                          </a:solidFill>
                          <a:latin typeface="Tw Cen MT"/>
                        </a:defRPr>
                      </a:lvl1pPr>
                      <a:lvl2pPr marL="457200" algn="l" defTabSz="914400" rtl="0" eaLnBrk="1" latinLnBrk="0" hangingPunct="1">
                        <a:defRPr sz="1800" kern="1200">
                          <a:solidFill>
                            <a:schemeClr val="tx1"/>
                          </a:solidFill>
                          <a:latin typeface="Tw Cen MT"/>
                        </a:defRPr>
                      </a:lvl2pPr>
                      <a:lvl3pPr marL="914400" algn="l" defTabSz="914400" rtl="0" eaLnBrk="1" latinLnBrk="0" hangingPunct="1">
                        <a:defRPr sz="1800" kern="1200">
                          <a:solidFill>
                            <a:schemeClr val="tx1"/>
                          </a:solidFill>
                          <a:latin typeface="Tw Cen MT"/>
                        </a:defRPr>
                      </a:lvl3pPr>
                      <a:lvl4pPr marL="1371600" algn="l" defTabSz="914400" rtl="0" eaLnBrk="1" latinLnBrk="0" hangingPunct="1">
                        <a:defRPr sz="1800" kern="1200">
                          <a:solidFill>
                            <a:schemeClr val="tx1"/>
                          </a:solidFill>
                          <a:latin typeface="Tw Cen MT"/>
                        </a:defRPr>
                      </a:lvl4pPr>
                      <a:lvl5pPr marL="1828800" algn="l" defTabSz="914400" rtl="0" eaLnBrk="1" latinLnBrk="0" hangingPunct="1">
                        <a:defRPr sz="1800" kern="1200">
                          <a:solidFill>
                            <a:schemeClr val="tx1"/>
                          </a:solidFill>
                          <a:latin typeface="Tw Cen MT"/>
                        </a:defRPr>
                      </a:lvl5pPr>
                      <a:lvl6pPr marL="2286000" algn="l" defTabSz="914400" rtl="0" eaLnBrk="1" latinLnBrk="0" hangingPunct="1">
                        <a:defRPr sz="1800" kern="1200">
                          <a:solidFill>
                            <a:schemeClr val="tx1"/>
                          </a:solidFill>
                          <a:latin typeface="Tw Cen MT"/>
                        </a:defRPr>
                      </a:lvl6pPr>
                      <a:lvl7pPr marL="2743200" algn="l" defTabSz="914400" rtl="0" eaLnBrk="1" latinLnBrk="0" hangingPunct="1">
                        <a:defRPr sz="1800" kern="1200">
                          <a:solidFill>
                            <a:schemeClr val="tx1"/>
                          </a:solidFill>
                          <a:latin typeface="Tw Cen MT"/>
                        </a:defRPr>
                      </a:lvl7pPr>
                      <a:lvl8pPr marL="3200400" algn="l" defTabSz="914400" rtl="0" eaLnBrk="1" latinLnBrk="0" hangingPunct="1">
                        <a:defRPr sz="1800" kern="1200">
                          <a:solidFill>
                            <a:schemeClr val="tx1"/>
                          </a:solidFill>
                          <a:latin typeface="Tw Cen MT"/>
                        </a:defRPr>
                      </a:lvl8pPr>
                      <a:lvl9pPr marL="3657600" algn="l" defTabSz="914400" rtl="0" eaLnBrk="1" latinLnBrk="0" hangingPunct="1">
                        <a:defRPr sz="1800" kern="1200">
                          <a:solidFill>
                            <a:schemeClr val="tx1"/>
                          </a:solidFill>
                          <a:latin typeface="Tw Cen MT"/>
                        </a:defRPr>
                      </a:lvl9pPr>
                    </a:lstStyle>
                    <a:p>
                      <a:pPr algn="ctr">
                        <a:lnSpc>
                          <a:spcPct val="107000"/>
                        </a:lnSpc>
                        <a:spcAft>
                          <a:spcPts val="0"/>
                        </a:spcAft>
                      </a:pPr>
                      <a:r>
                        <a:rPr lang="fr-FR" sz="1800" b="0" kern="1200"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5 937 (33,9%)</a:t>
                      </a:r>
                      <a:endParaRPr lang="fr-FR" sz="1800" b="1" noProof="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1485925484"/>
                  </a:ext>
                </a:extLst>
              </a:tr>
              <a:tr h="386521">
                <a:tc>
                  <a:txBody>
                    <a:bodyPr/>
                    <a:lstStyle>
                      <a:lvl1pPr marL="0" algn="l" defTabSz="914400" rtl="0" eaLnBrk="1" latinLnBrk="0" hangingPunct="1">
                        <a:defRPr sz="1800" kern="1200">
                          <a:solidFill>
                            <a:schemeClr val="tx1"/>
                          </a:solidFill>
                          <a:latin typeface="Tw Cen MT"/>
                        </a:defRPr>
                      </a:lvl1pPr>
                      <a:lvl2pPr marL="457200" algn="l" defTabSz="914400" rtl="0" eaLnBrk="1" latinLnBrk="0" hangingPunct="1">
                        <a:defRPr sz="1800" kern="1200">
                          <a:solidFill>
                            <a:schemeClr val="tx1"/>
                          </a:solidFill>
                          <a:latin typeface="Tw Cen MT"/>
                        </a:defRPr>
                      </a:lvl2pPr>
                      <a:lvl3pPr marL="914400" algn="l" defTabSz="914400" rtl="0" eaLnBrk="1" latinLnBrk="0" hangingPunct="1">
                        <a:defRPr sz="1800" kern="1200">
                          <a:solidFill>
                            <a:schemeClr val="tx1"/>
                          </a:solidFill>
                          <a:latin typeface="Tw Cen MT"/>
                        </a:defRPr>
                      </a:lvl3pPr>
                      <a:lvl4pPr marL="1371600" algn="l" defTabSz="914400" rtl="0" eaLnBrk="1" latinLnBrk="0" hangingPunct="1">
                        <a:defRPr sz="1800" kern="1200">
                          <a:solidFill>
                            <a:schemeClr val="tx1"/>
                          </a:solidFill>
                          <a:latin typeface="Tw Cen MT"/>
                        </a:defRPr>
                      </a:lvl4pPr>
                      <a:lvl5pPr marL="1828800" algn="l" defTabSz="914400" rtl="0" eaLnBrk="1" latinLnBrk="0" hangingPunct="1">
                        <a:defRPr sz="1800" kern="1200">
                          <a:solidFill>
                            <a:schemeClr val="tx1"/>
                          </a:solidFill>
                          <a:latin typeface="Tw Cen MT"/>
                        </a:defRPr>
                      </a:lvl5pPr>
                      <a:lvl6pPr marL="2286000" algn="l" defTabSz="914400" rtl="0" eaLnBrk="1" latinLnBrk="0" hangingPunct="1">
                        <a:defRPr sz="1800" kern="1200">
                          <a:solidFill>
                            <a:schemeClr val="tx1"/>
                          </a:solidFill>
                          <a:latin typeface="Tw Cen MT"/>
                        </a:defRPr>
                      </a:lvl6pPr>
                      <a:lvl7pPr marL="2743200" algn="l" defTabSz="914400" rtl="0" eaLnBrk="1" latinLnBrk="0" hangingPunct="1">
                        <a:defRPr sz="1800" kern="1200">
                          <a:solidFill>
                            <a:schemeClr val="tx1"/>
                          </a:solidFill>
                          <a:latin typeface="Tw Cen MT"/>
                        </a:defRPr>
                      </a:lvl7pPr>
                      <a:lvl8pPr marL="3200400" algn="l" defTabSz="914400" rtl="0" eaLnBrk="1" latinLnBrk="0" hangingPunct="1">
                        <a:defRPr sz="1800" kern="1200">
                          <a:solidFill>
                            <a:schemeClr val="tx1"/>
                          </a:solidFill>
                          <a:latin typeface="Tw Cen MT"/>
                        </a:defRPr>
                      </a:lvl8pPr>
                      <a:lvl9pPr marL="3657600" algn="l" defTabSz="914400" rtl="0" eaLnBrk="1" latinLnBrk="0" hangingPunct="1">
                        <a:defRPr sz="1800" kern="1200">
                          <a:solidFill>
                            <a:schemeClr val="tx1"/>
                          </a:solidFill>
                          <a:latin typeface="Tw Cen MT"/>
                        </a:defRPr>
                      </a:lvl9pPr>
                    </a:lstStyle>
                    <a:p>
                      <a:pPr algn="l">
                        <a:lnSpc>
                          <a:spcPct val="107000"/>
                        </a:lnSpc>
                        <a:spcAft>
                          <a:spcPts val="0"/>
                        </a:spcAft>
                      </a:pPr>
                      <a:r>
                        <a:rPr lang="fr-FR" sz="1800" b="1" kern="1200"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Vitalité/nutrition</a:t>
                      </a:r>
                      <a:endParaRPr lang="fr-FR" sz="1800" b="1" noProof="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914400" rtl="0" eaLnBrk="1" latinLnBrk="0" hangingPunct="1">
                        <a:defRPr sz="1800" kern="1200">
                          <a:solidFill>
                            <a:schemeClr val="tx1"/>
                          </a:solidFill>
                          <a:latin typeface="Tw Cen MT"/>
                        </a:defRPr>
                      </a:lvl1pPr>
                      <a:lvl2pPr marL="457200" algn="l" defTabSz="914400" rtl="0" eaLnBrk="1" latinLnBrk="0" hangingPunct="1">
                        <a:defRPr sz="1800" kern="1200">
                          <a:solidFill>
                            <a:schemeClr val="tx1"/>
                          </a:solidFill>
                          <a:latin typeface="Tw Cen MT"/>
                        </a:defRPr>
                      </a:lvl2pPr>
                      <a:lvl3pPr marL="914400" algn="l" defTabSz="914400" rtl="0" eaLnBrk="1" latinLnBrk="0" hangingPunct="1">
                        <a:defRPr sz="1800" kern="1200">
                          <a:solidFill>
                            <a:schemeClr val="tx1"/>
                          </a:solidFill>
                          <a:latin typeface="Tw Cen MT"/>
                        </a:defRPr>
                      </a:lvl3pPr>
                      <a:lvl4pPr marL="1371600" algn="l" defTabSz="914400" rtl="0" eaLnBrk="1" latinLnBrk="0" hangingPunct="1">
                        <a:defRPr sz="1800" kern="1200">
                          <a:solidFill>
                            <a:schemeClr val="tx1"/>
                          </a:solidFill>
                          <a:latin typeface="Tw Cen MT"/>
                        </a:defRPr>
                      </a:lvl4pPr>
                      <a:lvl5pPr marL="1828800" algn="l" defTabSz="914400" rtl="0" eaLnBrk="1" latinLnBrk="0" hangingPunct="1">
                        <a:defRPr sz="1800" kern="1200">
                          <a:solidFill>
                            <a:schemeClr val="tx1"/>
                          </a:solidFill>
                          <a:latin typeface="Tw Cen MT"/>
                        </a:defRPr>
                      </a:lvl5pPr>
                      <a:lvl6pPr marL="2286000" algn="l" defTabSz="914400" rtl="0" eaLnBrk="1" latinLnBrk="0" hangingPunct="1">
                        <a:defRPr sz="1800" kern="1200">
                          <a:solidFill>
                            <a:schemeClr val="tx1"/>
                          </a:solidFill>
                          <a:latin typeface="Tw Cen MT"/>
                        </a:defRPr>
                      </a:lvl6pPr>
                      <a:lvl7pPr marL="2743200" algn="l" defTabSz="914400" rtl="0" eaLnBrk="1" latinLnBrk="0" hangingPunct="1">
                        <a:defRPr sz="1800" kern="1200">
                          <a:solidFill>
                            <a:schemeClr val="tx1"/>
                          </a:solidFill>
                          <a:latin typeface="Tw Cen MT"/>
                        </a:defRPr>
                      </a:lvl7pPr>
                      <a:lvl8pPr marL="3200400" algn="l" defTabSz="914400" rtl="0" eaLnBrk="1" latinLnBrk="0" hangingPunct="1">
                        <a:defRPr sz="1800" kern="1200">
                          <a:solidFill>
                            <a:schemeClr val="tx1"/>
                          </a:solidFill>
                          <a:latin typeface="Tw Cen MT"/>
                        </a:defRPr>
                      </a:lvl8pPr>
                      <a:lvl9pPr marL="3657600" algn="l" defTabSz="914400" rtl="0" eaLnBrk="1" latinLnBrk="0" hangingPunct="1">
                        <a:defRPr sz="1800" kern="1200">
                          <a:solidFill>
                            <a:schemeClr val="tx1"/>
                          </a:solidFill>
                          <a:latin typeface="Tw Cen MT"/>
                        </a:defRPr>
                      </a:lvl9pPr>
                    </a:lstStyle>
                    <a:p>
                      <a:pPr algn="ctr">
                        <a:lnSpc>
                          <a:spcPct val="107000"/>
                        </a:lnSpc>
                        <a:spcAft>
                          <a:spcPts val="0"/>
                        </a:spcAft>
                      </a:pPr>
                      <a:r>
                        <a:rPr lang="fr-FR" sz="1800" b="0" kern="1200"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3 342</a:t>
                      </a:r>
                      <a:r>
                        <a:rPr lang="fr-FR" sz="1800" b="0" kern="1200" baseline="0"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fr-FR" sz="1800" b="0" kern="1200" noProof="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(19,1%)</a:t>
                      </a:r>
                      <a:endParaRPr lang="fr-FR" sz="1800" b="0" noProof="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999033841"/>
                  </a:ext>
                </a:extLst>
              </a:tr>
            </a:tbl>
          </a:graphicData>
        </a:graphic>
      </p:graphicFrame>
    </p:spTree>
    <p:extLst>
      <p:ext uri="{BB962C8B-B14F-4D97-AF65-F5344CB8AC3E}">
        <p14:creationId xmlns:p14="http://schemas.microsoft.com/office/powerpoint/2010/main" val="9448140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0" y="0"/>
            <a:ext cx="12192000" cy="1325563"/>
          </a:xfrm>
        </p:spPr>
        <p:txBody>
          <a:bodyPr>
            <a:normAutofit/>
          </a:bodyPr>
          <a:lstStyle/>
          <a:p>
            <a:pPr indent="266700"/>
            <a:r>
              <a:rPr lang="fr-FR" b="1" dirty="0">
                <a:solidFill>
                  <a:schemeClr val="accent2">
                    <a:lumMod val="75000"/>
                  </a:schemeClr>
                </a:solidFill>
                <a:latin typeface="Arial" panose="020B0604020202020204" pitchFamily="34" charset="0"/>
                <a:cs typeface="Arial" panose="020B0604020202020204" pitchFamily="34" charset="0"/>
              </a:rPr>
              <a:t>ICOPE une opportunité</a:t>
            </a:r>
            <a:r>
              <a:rPr lang="mr-IN" b="1" dirty="0">
                <a:solidFill>
                  <a:schemeClr val="accent2">
                    <a:lumMod val="75000"/>
                  </a:schemeClr>
                </a:solidFill>
                <a:latin typeface="Arial" panose="020B0604020202020204" pitchFamily="34" charset="0"/>
              </a:rPr>
              <a:t>…</a:t>
            </a:r>
            <a:r>
              <a:rPr lang="fr-FR" b="1" dirty="0">
                <a:solidFill>
                  <a:schemeClr val="accent2">
                    <a:lumMod val="75000"/>
                  </a:schemeClr>
                </a:solidFill>
                <a:latin typeface="Arial" panose="020B0604020202020204" pitchFamily="34" charset="0"/>
                <a:cs typeface="Arial" panose="020B0604020202020204" pitchFamily="34" charset="0"/>
              </a:rPr>
              <a:t> </a:t>
            </a:r>
          </a:p>
        </p:txBody>
      </p:sp>
      <p:sp>
        <p:nvSpPr>
          <p:cNvPr id="3" name="Espace réservé du contenu 2">
            <a:extLst>
              <a:ext uri="{FF2B5EF4-FFF2-40B4-BE49-F238E27FC236}">
                <a16:creationId xmlns:a16="http://schemas.microsoft.com/office/drawing/2014/main" id="{CC368DC9-0159-7341-8DFA-7FD453848E95}"/>
              </a:ext>
            </a:extLst>
          </p:cNvPr>
          <p:cNvSpPr txBox="1">
            <a:spLocks/>
          </p:cNvSpPr>
          <p:nvPr/>
        </p:nvSpPr>
        <p:spPr>
          <a:xfrm>
            <a:off x="682925" y="1404163"/>
            <a:ext cx="10695317" cy="4841362"/>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lnSpc>
                <a:spcPct val="90000"/>
              </a:lnSpc>
              <a:buClr>
                <a:schemeClr val="accent2">
                  <a:lumMod val="75000"/>
                </a:schemeClr>
              </a:buClr>
              <a:buFont typeface="Arial"/>
              <a:buChar char="•"/>
            </a:pPr>
            <a:r>
              <a:rPr lang="fr-FR" b="1" dirty="0"/>
              <a:t>Pour permettre au plus grand nombre de vieillir en bonne santé </a:t>
            </a:r>
          </a:p>
          <a:p>
            <a:pPr marL="361950" lvl="1" indent="0" algn="just">
              <a:lnSpc>
                <a:spcPct val="90000"/>
              </a:lnSpc>
              <a:buClr>
                <a:schemeClr val="accent2">
                  <a:lumMod val="75000"/>
                </a:schemeClr>
              </a:buClr>
              <a:buNone/>
            </a:pPr>
            <a:r>
              <a:rPr lang="fr-FR" dirty="0"/>
              <a:t>ICOPE apporte aux personnes à risque un suivi continu, AVANT que ne survienne le déclin d’une fonction. C’est à ce stade que la prévention est la plus efficace.  </a:t>
            </a:r>
          </a:p>
          <a:p>
            <a:pPr marL="0" indent="0" algn="just">
              <a:lnSpc>
                <a:spcPct val="90000"/>
              </a:lnSpc>
              <a:buClr>
                <a:schemeClr val="accent2">
                  <a:lumMod val="75000"/>
                </a:schemeClr>
              </a:buClr>
              <a:buNone/>
            </a:pPr>
            <a:endParaRPr lang="fr-FR" sz="2400" dirty="0"/>
          </a:p>
          <a:p>
            <a:pPr marL="0" indent="0" algn="just">
              <a:lnSpc>
                <a:spcPct val="90000"/>
              </a:lnSpc>
              <a:buClr>
                <a:schemeClr val="accent2">
                  <a:lumMod val="75000"/>
                </a:schemeClr>
              </a:buClr>
              <a:buNone/>
            </a:pPr>
            <a:endParaRPr lang="fr-FR" sz="2400" dirty="0"/>
          </a:p>
          <a:p>
            <a:pPr>
              <a:lnSpc>
                <a:spcPct val="70000"/>
              </a:lnSpc>
              <a:buClr>
                <a:schemeClr val="accent2">
                  <a:lumMod val="75000"/>
                </a:schemeClr>
              </a:buClr>
              <a:buFont typeface="Arial"/>
              <a:buChar char="•"/>
            </a:pPr>
            <a:r>
              <a:rPr lang="fr-FR" b="1" dirty="0"/>
              <a:t>Pour réformer en profondeur notre système de santé </a:t>
            </a:r>
            <a:r>
              <a:rPr lang="fr-FR" altLang="ja-JP" b="1" dirty="0">
                <a:latin typeface="Calibri" charset="0"/>
              </a:rPr>
              <a:t>avec</a:t>
            </a:r>
            <a:endParaRPr lang="fr-FR" altLang="ja-JP" dirty="0">
              <a:latin typeface="Calibri" charset="0"/>
            </a:endParaRPr>
          </a:p>
          <a:p>
            <a:pPr lvl="1">
              <a:lnSpc>
                <a:spcPct val="70000"/>
              </a:lnSpc>
              <a:buClr>
                <a:schemeClr val="accent2">
                  <a:lumMod val="75000"/>
                </a:schemeClr>
              </a:buClr>
              <a:buFont typeface="Lucida Grande"/>
              <a:buChar char="-"/>
            </a:pPr>
            <a:r>
              <a:rPr lang="fr-FR" dirty="0">
                <a:latin typeface="Calibri" charset="0"/>
              </a:rPr>
              <a:t>Plus de place à la prévention</a:t>
            </a:r>
          </a:p>
          <a:p>
            <a:pPr lvl="1">
              <a:lnSpc>
                <a:spcPct val="70000"/>
              </a:lnSpc>
              <a:buClr>
                <a:schemeClr val="accent2">
                  <a:lumMod val="75000"/>
                </a:schemeClr>
              </a:buClr>
              <a:buFont typeface="Lucida Grande"/>
              <a:buChar char="-"/>
            </a:pPr>
            <a:r>
              <a:rPr lang="fr-FR" dirty="0">
                <a:latin typeface="Calibri" charset="0"/>
              </a:rPr>
              <a:t>Amélioration lien ville/hôpital</a:t>
            </a:r>
          </a:p>
          <a:p>
            <a:pPr lvl="1">
              <a:lnSpc>
                <a:spcPct val="70000"/>
              </a:lnSpc>
              <a:buClr>
                <a:schemeClr val="accent2">
                  <a:lumMod val="75000"/>
                </a:schemeClr>
              </a:buClr>
              <a:buFont typeface="Lucida Grande"/>
              <a:buChar char="-"/>
            </a:pPr>
            <a:r>
              <a:rPr lang="fr-FR" dirty="0">
                <a:latin typeface="Calibri" charset="0"/>
              </a:rPr>
              <a:t>Exercice des soins coordonné </a:t>
            </a:r>
            <a:endParaRPr lang="fr-FR" dirty="0"/>
          </a:p>
          <a:p>
            <a:pPr marL="0" indent="0">
              <a:buClr>
                <a:schemeClr val="accent2">
                  <a:lumMod val="75000"/>
                </a:schemeClr>
              </a:buClr>
              <a:buNone/>
            </a:pPr>
            <a:endParaRPr lang="fr-FR" sz="1200" dirty="0"/>
          </a:p>
        </p:txBody>
      </p:sp>
    </p:spTree>
    <p:extLst>
      <p:ext uri="{BB962C8B-B14F-4D97-AF65-F5344CB8AC3E}">
        <p14:creationId xmlns:p14="http://schemas.microsoft.com/office/powerpoint/2010/main" val="26213903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D0FB20-0E7D-4E0B-9540-115937728FC6}"/>
              </a:ext>
            </a:extLst>
          </p:cNvPr>
          <p:cNvSpPr>
            <a:spLocks noGrp="1"/>
          </p:cNvSpPr>
          <p:nvPr>
            <p:ph type="title"/>
          </p:nvPr>
        </p:nvSpPr>
        <p:spPr>
          <a:xfrm>
            <a:off x="1164404" y="0"/>
            <a:ext cx="9863191" cy="922115"/>
          </a:xfrm>
        </p:spPr>
        <p:txBody>
          <a:bodyPr>
            <a:normAutofit/>
          </a:bodyPr>
          <a:lstStyle/>
          <a:p>
            <a:pPr algn="ctr"/>
            <a:r>
              <a:rPr lang="fr-FR" sz="4800" dirty="0">
                <a:solidFill>
                  <a:schemeClr val="accent2">
                    <a:lumMod val="75000"/>
                  </a:schemeClr>
                </a:solidFill>
                <a:latin typeface="Arial" panose="020B0604020202020204" pitchFamily="34" charset="0"/>
                <a:cs typeface="Arial" panose="020B0604020202020204" pitchFamily="34" charset="0"/>
              </a:rPr>
              <a:t>Points clés</a:t>
            </a:r>
          </a:p>
        </p:txBody>
      </p:sp>
      <p:sp>
        <p:nvSpPr>
          <p:cNvPr id="3" name="Espace réservé du contenu 2">
            <a:extLst>
              <a:ext uri="{FF2B5EF4-FFF2-40B4-BE49-F238E27FC236}">
                <a16:creationId xmlns:a16="http://schemas.microsoft.com/office/drawing/2014/main" id="{8794881D-7133-4367-9771-6E7B437C2F71}"/>
              </a:ext>
            </a:extLst>
          </p:cNvPr>
          <p:cNvSpPr>
            <a:spLocks noGrp="1"/>
          </p:cNvSpPr>
          <p:nvPr>
            <p:ph idx="1"/>
          </p:nvPr>
        </p:nvSpPr>
        <p:spPr>
          <a:xfrm>
            <a:off x="1164404" y="922115"/>
            <a:ext cx="10435120" cy="5807458"/>
          </a:xfrm>
        </p:spPr>
        <p:txBody>
          <a:bodyPr>
            <a:normAutofit fontScale="92500" lnSpcReduction="20000"/>
          </a:bodyPr>
          <a:lstStyle/>
          <a:p>
            <a:pPr marL="0" indent="0" algn="ctr">
              <a:spcBef>
                <a:spcPts val="0"/>
              </a:spcBef>
              <a:spcAft>
                <a:spcPts val="1200"/>
              </a:spcAft>
              <a:buNone/>
            </a:pPr>
            <a:r>
              <a:rPr lang="fr-FR" sz="3300" b="1" dirty="0">
                <a:solidFill>
                  <a:srgbClr val="000099"/>
                </a:solidFill>
              </a:rPr>
              <a:t>Qu’est ce qu’ ICOPE?</a:t>
            </a:r>
          </a:p>
          <a:p>
            <a:pPr marL="0" indent="0">
              <a:spcBef>
                <a:spcPts val="0"/>
              </a:spcBef>
              <a:spcAft>
                <a:spcPts val="1800"/>
              </a:spcAft>
              <a:buNone/>
            </a:pPr>
            <a:r>
              <a:rPr lang="fr-FR" sz="2600" dirty="0"/>
              <a:t>Un programme de prévention de la perte d’autonomie dès 60 ans basé sur la surveillance de 6 fonctions tous les 6 mois</a:t>
            </a:r>
          </a:p>
          <a:p>
            <a:pPr marL="0" indent="0" algn="ctr">
              <a:spcBef>
                <a:spcPts val="0"/>
              </a:spcBef>
              <a:spcAft>
                <a:spcPts val="1200"/>
              </a:spcAft>
              <a:buNone/>
            </a:pPr>
            <a:r>
              <a:rPr lang="fr-FR" sz="3300" b="1" dirty="0">
                <a:solidFill>
                  <a:srgbClr val="000099"/>
                </a:solidFill>
              </a:rPr>
              <a:t>Comment s'effectue le dépistage?</a:t>
            </a:r>
          </a:p>
          <a:p>
            <a:pPr marL="0" indent="0">
              <a:spcBef>
                <a:spcPts val="0"/>
              </a:spcBef>
              <a:spcAft>
                <a:spcPts val="1800"/>
              </a:spcAft>
              <a:buNone/>
            </a:pPr>
            <a:r>
              <a:rPr lang="fr-FR" sz="2600" dirty="0"/>
              <a:t>A l’aide d’outils numériques ICOPE Monitor (accessibles gratuitement sur les stores) et </a:t>
            </a:r>
            <a:r>
              <a:rPr lang="fr-FR" sz="2600" dirty="0" err="1"/>
              <a:t>Icopebot</a:t>
            </a:r>
            <a:r>
              <a:rPr lang="fr-FR" sz="2600" dirty="0"/>
              <a:t> (robot conversationnel sur internet)</a:t>
            </a:r>
          </a:p>
          <a:p>
            <a:pPr marL="0" indent="0" algn="ctr">
              <a:spcBef>
                <a:spcPts val="0"/>
              </a:spcBef>
              <a:spcAft>
                <a:spcPts val="1200"/>
              </a:spcAft>
              <a:buNone/>
            </a:pPr>
            <a:r>
              <a:rPr lang="fr-FR" sz="3300" b="1" dirty="0">
                <a:solidFill>
                  <a:srgbClr val="000099"/>
                </a:solidFill>
              </a:rPr>
              <a:t>Comment se former ? </a:t>
            </a:r>
            <a:endParaRPr lang="fr-FR" sz="3300" dirty="0">
              <a:solidFill>
                <a:srgbClr val="000099"/>
              </a:solidFill>
            </a:endParaRPr>
          </a:p>
          <a:p>
            <a:pPr marL="0" indent="0">
              <a:spcBef>
                <a:spcPts val="0"/>
              </a:spcBef>
              <a:spcAft>
                <a:spcPts val="600"/>
              </a:spcAft>
              <a:buNone/>
            </a:pPr>
            <a:r>
              <a:rPr lang="fr-FR" sz="2600" b="1" dirty="0"/>
              <a:t>Step1</a:t>
            </a:r>
            <a:r>
              <a:rPr lang="fr-FR" sz="2600" dirty="0"/>
              <a:t> : accessible à tout professionnel</a:t>
            </a:r>
          </a:p>
          <a:p>
            <a:pPr marL="0" indent="0">
              <a:spcBef>
                <a:spcPts val="0"/>
              </a:spcBef>
              <a:spcAft>
                <a:spcPts val="1200"/>
              </a:spcAft>
              <a:buNone/>
            </a:pPr>
            <a:r>
              <a:rPr lang="fr-FR" sz="2600" b="1" dirty="0"/>
              <a:t>Step2 </a:t>
            </a:r>
            <a:r>
              <a:rPr lang="fr-FR" sz="2600" dirty="0"/>
              <a:t>: en e-learning sur inscription pour les professionnel de santé exclusivement</a:t>
            </a:r>
          </a:p>
          <a:p>
            <a:pPr marL="0" indent="0">
              <a:spcBef>
                <a:spcPts val="0"/>
              </a:spcBef>
              <a:spcAft>
                <a:spcPts val="1800"/>
              </a:spcAft>
              <a:buNone/>
            </a:pPr>
            <a:r>
              <a:rPr lang="fr-FR" sz="2600" b="1" dirty="0">
                <a:solidFill>
                  <a:srgbClr val="C00000"/>
                </a:solidFill>
              </a:rPr>
              <a:t>Lien plateforme e-learning </a:t>
            </a:r>
            <a:r>
              <a:rPr lang="fr-FR" sz="2600" dirty="0"/>
              <a:t>: </a:t>
            </a:r>
            <a:r>
              <a:rPr lang="fr-FR" sz="2600" dirty="0">
                <a:hlinkClick r:id="rId3"/>
              </a:rPr>
              <a:t>https://www.icope-formation.com/</a:t>
            </a:r>
            <a:endParaRPr lang="fr-FR" sz="2600" dirty="0"/>
          </a:p>
          <a:p>
            <a:pPr marL="0" indent="0" algn="ctr">
              <a:spcBef>
                <a:spcPts val="0"/>
              </a:spcBef>
              <a:spcAft>
                <a:spcPts val="1200"/>
              </a:spcAft>
              <a:buNone/>
            </a:pPr>
            <a:r>
              <a:rPr lang="fr-FR" sz="3300" b="1" dirty="0">
                <a:solidFill>
                  <a:srgbClr val="000099"/>
                </a:solidFill>
              </a:rPr>
              <a:t>Comment me rémunérer ?</a:t>
            </a:r>
            <a:endParaRPr lang="fr-FR" sz="3300" dirty="0">
              <a:solidFill>
                <a:srgbClr val="000099"/>
              </a:solidFill>
            </a:endParaRPr>
          </a:p>
          <a:p>
            <a:pPr marL="0" indent="0">
              <a:spcBef>
                <a:spcPts val="0"/>
              </a:spcBef>
              <a:buNone/>
            </a:pPr>
            <a:r>
              <a:rPr lang="fr-FR" sz="2600" dirty="0"/>
              <a:t>Après signature d’une convention avec le porteur du projet ICOPE </a:t>
            </a:r>
            <a:br>
              <a:rPr lang="fr-FR" sz="2600" dirty="0"/>
            </a:br>
            <a:r>
              <a:rPr lang="fr-FR" sz="2600" dirty="0"/>
              <a:t>En utilisant les outils numériques </a:t>
            </a:r>
          </a:p>
          <a:p>
            <a:pPr marL="0" indent="0">
              <a:buNone/>
            </a:pPr>
            <a:r>
              <a:rPr lang="fr-FR" sz="2600" dirty="0"/>
              <a:t>Selon une grille de rémunération nationale </a:t>
            </a:r>
          </a:p>
        </p:txBody>
      </p:sp>
    </p:spTree>
    <p:extLst>
      <p:ext uri="{BB962C8B-B14F-4D97-AF65-F5344CB8AC3E}">
        <p14:creationId xmlns:p14="http://schemas.microsoft.com/office/powerpoint/2010/main" val="1012531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1530352" y="334964"/>
            <a:ext cx="10052049" cy="1011237"/>
          </a:xfrm>
        </p:spPr>
        <p:txBody>
          <a:bodyPr rtlCol="0">
            <a:normAutofit/>
          </a:bodyPr>
          <a:lstStyle/>
          <a:p>
            <a:pPr eaLnBrk="1" fontAlgn="auto" hangingPunct="1">
              <a:spcAft>
                <a:spcPts val="0"/>
              </a:spcAft>
              <a:defRPr/>
            </a:pPr>
            <a:r>
              <a:rPr lang="en-GB" dirty="0">
                <a:solidFill>
                  <a:schemeClr val="accent2">
                    <a:lumMod val="75000"/>
                  </a:schemeClr>
                </a:solidFill>
              </a:rPr>
              <a:t>World Report on Ageing and Health</a:t>
            </a:r>
            <a:endParaRPr lang="en-US" dirty="0">
              <a:solidFill>
                <a:schemeClr val="accent2">
                  <a:lumMod val="75000"/>
                </a:schemeClr>
              </a:solidFill>
            </a:endParaRPr>
          </a:p>
        </p:txBody>
      </p:sp>
      <p:sp>
        <p:nvSpPr>
          <p:cNvPr id="17" name="Content Placeholder 16"/>
          <p:cNvSpPr>
            <a:spLocks noGrp="1"/>
          </p:cNvSpPr>
          <p:nvPr>
            <p:ph sz="half" idx="1"/>
          </p:nvPr>
        </p:nvSpPr>
        <p:spPr>
          <a:xfrm>
            <a:off x="1386417" y="1450976"/>
            <a:ext cx="5765800" cy="4587875"/>
          </a:xfrm>
        </p:spPr>
        <p:txBody>
          <a:bodyPr>
            <a:normAutofit/>
          </a:bodyPr>
          <a:lstStyle/>
          <a:p>
            <a:pPr marL="0" indent="0" eaLnBrk="1" hangingPunct="1">
              <a:lnSpc>
                <a:spcPct val="70000"/>
              </a:lnSpc>
              <a:buClr>
                <a:srgbClr val="FFC000"/>
              </a:buClr>
              <a:buFont typeface="Arial" charset="0"/>
              <a:buNone/>
              <a:defRPr/>
            </a:pPr>
            <a:endParaRPr lang="fr-CA" sz="2400" b="1" dirty="0">
              <a:latin typeface="+mj-lt"/>
              <a:cs typeface="Arial" charset="0"/>
            </a:endParaRPr>
          </a:p>
          <a:p>
            <a:pPr marL="0" indent="0" eaLnBrk="1" hangingPunct="1">
              <a:lnSpc>
                <a:spcPct val="70000"/>
              </a:lnSpc>
              <a:buClr>
                <a:srgbClr val="FFC000"/>
              </a:buClr>
              <a:buFont typeface="Arial" charset="0"/>
              <a:buNone/>
              <a:defRPr/>
            </a:pPr>
            <a:endParaRPr lang="fr-CA" sz="2400" b="1" dirty="0">
              <a:latin typeface="+mj-lt"/>
              <a:cs typeface="Arial" charset="0"/>
            </a:endParaRPr>
          </a:p>
          <a:p>
            <a:pPr marL="0" indent="0" eaLnBrk="1" hangingPunct="1">
              <a:lnSpc>
                <a:spcPct val="80000"/>
              </a:lnSpc>
              <a:buClr>
                <a:srgbClr val="FFC000"/>
              </a:buClr>
              <a:buFont typeface="Arial" charset="0"/>
              <a:buNone/>
              <a:defRPr/>
            </a:pPr>
            <a:r>
              <a:rPr lang="fr-CA" sz="2800" b="1" dirty="0">
                <a:latin typeface="+mj-lt"/>
                <a:cs typeface="Arial" charset="0"/>
              </a:rPr>
              <a:t>”Vieillir en Bonne Santé » :</a:t>
            </a:r>
          </a:p>
          <a:p>
            <a:pPr marL="0" indent="0" eaLnBrk="1" hangingPunct="1">
              <a:lnSpc>
                <a:spcPct val="80000"/>
              </a:lnSpc>
              <a:buClr>
                <a:srgbClr val="FFC000"/>
              </a:buClr>
              <a:buFont typeface="Arial" charset="0"/>
              <a:buNone/>
              <a:defRPr/>
            </a:pPr>
            <a:endParaRPr lang="fr-CA" sz="2800" b="1" dirty="0">
              <a:latin typeface="+mj-lt"/>
              <a:cs typeface="Arial" charset="0"/>
            </a:endParaRPr>
          </a:p>
          <a:p>
            <a:pPr eaLnBrk="1" hangingPunct="1">
              <a:lnSpc>
                <a:spcPct val="80000"/>
              </a:lnSpc>
              <a:buClr>
                <a:srgbClr val="FFC000"/>
              </a:buClr>
              <a:buFont typeface="Wingdings" charset="2"/>
              <a:buChar char="ü"/>
              <a:defRPr/>
            </a:pPr>
            <a:r>
              <a:rPr lang="fr-CA" sz="2800" b="1" dirty="0">
                <a:latin typeface="+mj-lt"/>
                <a:cs typeface="Arial" charset="0"/>
              </a:rPr>
              <a:t>Conserver ses fonctions avec l’avance en âge </a:t>
            </a:r>
          </a:p>
          <a:p>
            <a:pPr eaLnBrk="1" hangingPunct="1">
              <a:lnSpc>
                <a:spcPct val="80000"/>
              </a:lnSpc>
              <a:buClr>
                <a:srgbClr val="FFC000"/>
              </a:buClr>
              <a:buFont typeface="Wingdings" charset="2"/>
              <a:buChar char="ü"/>
              <a:defRPr/>
            </a:pPr>
            <a:endParaRPr lang="fr-CA" sz="2800" b="1" dirty="0">
              <a:latin typeface="+mj-lt"/>
              <a:cs typeface="Arial" charset="0"/>
            </a:endParaRPr>
          </a:p>
          <a:p>
            <a:pPr>
              <a:lnSpc>
                <a:spcPct val="80000"/>
              </a:lnSpc>
              <a:buClr>
                <a:srgbClr val="FFC000"/>
              </a:buClr>
              <a:buFont typeface="Wingdings" charset="2"/>
              <a:buChar char="ü"/>
              <a:defRPr/>
            </a:pPr>
            <a:r>
              <a:rPr lang="fr-CA" sz="2800" b="1" dirty="0">
                <a:latin typeface="+mj-lt"/>
                <a:cs typeface="Arial" charset="0"/>
              </a:rPr>
              <a:t>Continuer à être ce que l’on est, à faire ce qui est important pour nous.</a:t>
            </a:r>
          </a:p>
          <a:p>
            <a:pPr marL="0" indent="0" eaLnBrk="1" hangingPunct="1">
              <a:lnSpc>
                <a:spcPct val="80000"/>
              </a:lnSpc>
              <a:buClr>
                <a:srgbClr val="FFC000"/>
              </a:buClr>
              <a:buFont typeface="Arial" charset="0"/>
              <a:buNone/>
              <a:defRPr/>
            </a:pPr>
            <a:endParaRPr lang="fr-CA" sz="2800" b="1" dirty="0">
              <a:latin typeface="+mj-lt"/>
              <a:cs typeface="Arial" charset="0"/>
            </a:endParaRPr>
          </a:p>
        </p:txBody>
      </p:sp>
      <p:pic>
        <p:nvPicPr>
          <p:cNvPr id="12493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4833" y="1557339"/>
            <a:ext cx="4607984" cy="5006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8228038"/>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pic>
        <p:nvPicPr>
          <p:cNvPr id="409" name="Google Shape;409;p13"/>
          <p:cNvPicPr preferRelativeResize="0"/>
          <p:nvPr/>
        </p:nvPicPr>
        <p:blipFill rotWithShape="1">
          <a:blip r:embed="rId3">
            <a:alphaModFix/>
          </a:blip>
          <a:srcRect/>
          <a:stretch/>
        </p:blipFill>
        <p:spPr>
          <a:xfrm>
            <a:off x="8021900" y="3418269"/>
            <a:ext cx="3955312" cy="3182964"/>
          </a:xfrm>
          <a:prstGeom prst="rect">
            <a:avLst/>
          </a:prstGeom>
          <a:noFill/>
          <a:ln>
            <a:solidFill>
              <a:sysClr val="windowText" lastClr="000000"/>
            </a:solidFill>
          </a:ln>
        </p:spPr>
      </p:pic>
      <p:pic>
        <p:nvPicPr>
          <p:cNvPr id="2" name="Image 1"/>
          <p:cNvPicPr>
            <a:picLocks noChangeAspect="1"/>
          </p:cNvPicPr>
          <p:nvPr/>
        </p:nvPicPr>
        <p:blipFill>
          <a:blip r:embed="rId4"/>
          <a:stretch>
            <a:fillRect/>
          </a:stretch>
        </p:blipFill>
        <p:spPr>
          <a:xfrm rot="1894880">
            <a:off x="9682701" y="1001335"/>
            <a:ext cx="1628447" cy="3264382"/>
          </a:xfrm>
          <a:prstGeom prst="rect">
            <a:avLst/>
          </a:prstGeom>
          <a:ln>
            <a:solidFill>
              <a:sysClr val="windowText" lastClr="000000"/>
            </a:solidFill>
          </a:ln>
        </p:spPr>
      </p:pic>
      <p:sp>
        <p:nvSpPr>
          <p:cNvPr id="411" name="Google Shape;411;p13"/>
          <p:cNvSpPr txBox="1"/>
          <p:nvPr/>
        </p:nvSpPr>
        <p:spPr>
          <a:xfrm>
            <a:off x="0" y="115881"/>
            <a:ext cx="12192000" cy="781266"/>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2800"/>
              <a:buFont typeface="Arial"/>
              <a:buNone/>
              <a:tabLst/>
              <a:defRPr/>
            </a:pPr>
            <a:r>
              <a:rPr kumimoji="0" lang="fr-FR" sz="3600" b="1" i="0" u="none" strike="noStrike" kern="0" cap="none" spc="0" normalizeH="0" baseline="0" noProof="0" dirty="0">
                <a:ln>
                  <a:noFill/>
                </a:ln>
                <a:solidFill>
                  <a:srgbClr val="002060"/>
                </a:solidFill>
                <a:effectLst/>
                <a:uLnTx/>
                <a:uFillTx/>
                <a:latin typeface="Arial" panose="020B0604020202020204" pitchFamily="34" charset="0"/>
                <a:ea typeface="Calibri"/>
                <a:cs typeface="Arial" panose="020B0604020202020204" pitchFamily="34" charset="0"/>
                <a:sym typeface="Calibri"/>
              </a:rPr>
              <a:t>Boite à outils ICOPE </a:t>
            </a:r>
          </a:p>
        </p:txBody>
      </p:sp>
      <p:sp>
        <p:nvSpPr>
          <p:cNvPr id="6" name="Espace réservé du contenu 2"/>
          <p:cNvSpPr txBox="1">
            <a:spLocks/>
          </p:cNvSpPr>
          <p:nvPr/>
        </p:nvSpPr>
        <p:spPr>
          <a:xfrm>
            <a:off x="422591" y="1147313"/>
            <a:ext cx="7858767" cy="5373644"/>
          </a:xfrm>
          <a:prstGeom prst="rect">
            <a:avLst/>
          </a:prstGeom>
          <a:noFill/>
          <a:ln>
            <a:noFill/>
          </a:ln>
        </p:spPr>
        <p:txBody>
          <a:bodyPr spcFirstLastPara="1" wrap="square" lIns="91425" tIns="45700" rIns="91425" bIns="45700" anchor="t" anchorCtr="0">
            <a:normAutofit lnSpcReduction="10000"/>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a:spcBef>
                <a:spcPts val="600"/>
              </a:spcBef>
              <a:spcAft>
                <a:spcPts val="1200"/>
              </a:spcAft>
              <a:buClr>
                <a:schemeClr val="accent1">
                  <a:lumMod val="75000"/>
                </a:schemeClr>
              </a:buClr>
            </a:pPr>
            <a:r>
              <a:rPr lang="fr-FR" sz="2200" kern="0" dirty="0"/>
              <a:t>Vidéo de présentation de ICOPE Monitor : </a:t>
            </a:r>
            <a:r>
              <a:rPr lang="fr-FR" sz="2200" kern="0" dirty="0">
                <a:hlinkClick r:id="rId5"/>
              </a:rPr>
              <a:t>https://youtu.be/09IgFoLC1JE</a:t>
            </a:r>
            <a:r>
              <a:rPr lang="fr-FR" sz="2200" kern="0" dirty="0"/>
              <a:t> </a:t>
            </a:r>
          </a:p>
          <a:p>
            <a:pPr>
              <a:spcBef>
                <a:spcPts val="600"/>
              </a:spcBef>
              <a:spcAft>
                <a:spcPts val="1200"/>
              </a:spcAft>
              <a:buClr>
                <a:schemeClr val="accent1">
                  <a:lumMod val="75000"/>
                </a:schemeClr>
              </a:buClr>
            </a:pPr>
            <a:r>
              <a:rPr lang="fr-FR" sz="2200" kern="0" dirty="0"/>
              <a:t>Vidéo de la réalisation de </a:t>
            </a:r>
            <a:r>
              <a:rPr lang="fr-FR" sz="2200" b="1" kern="0" dirty="0"/>
              <a:t>l’étape1 : </a:t>
            </a:r>
            <a:r>
              <a:rPr lang="fr-FR" sz="2200" kern="0" dirty="0">
                <a:solidFill>
                  <a:srgbClr val="0000FF"/>
                </a:solidFill>
                <a:hlinkClick r:id="rId6">
                  <a:extLst>
                    <a:ext uri="{A12FA001-AC4F-418D-AE19-62706E023703}">
                      <ahyp:hlinkClr xmlns:ahyp="http://schemas.microsoft.com/office/drawing/2018/hyperlinkcolor" val="tx"/>
                    </a:ext>
                  </a:extLst>
                </a:hlinkClick>
              </a:rPr>
              <a:t>https://www.dropbox.com/s/qtua89acu1tag4m/Simulation%20entretien.mp4?dl=0</a:t>
            </a:r>
            <a:endParaRPr lang="fr-FR" sz="2200" kern="0" dirty="0"/>
          </a:p>
          <a:p>
            <a:pPr>
              <a:spcBef>
                <a:spcPts val="600"/>
              </a:spcBef>
              <a:spcAft>
                <a:spcPts val="1200"/>
              </a:spcAft>
              <a:buClr>
                <a:schemeClr val="accent1">
                  <a:lumMod val="75000"/>
                </a:schemeClr>
              </a:buClr>
            </a:pPr>
            <a:r>
              <a:rPr lang="fr-FR" sz="2200" kern="0" dirty="0"/>
              <a:t>Vidéo du </a:t>
            </a:r>
            <a:r>
              <a:rPr lang="fr-FR" sz="2200" b="1" kern="0" dirty="0"/>
              <a:t>lever de chaise </a:t>
            </a:r>
            <a:r>
              <a:rPr lang="fr-FR" sz="2200" kern="0" dirty="0"/>
              <a:t>: </a:t>
            </a:r>
            <a:r>
              <a:rPr lang="fr-FR" sz="2200" kern="0" dirty="0">
                <a:hlinkClick r:id="rId7"/>
              </a:rPr>
              <a:t>https://www.youtube.com/watch?v=pyd3w6KBIL0</a:t>
            </a:r>
            <a:endParaRPr lang="fr-FR" sz="2200" kern="0" dirty="0">
              <a:hlinkClick r:id="rId8"/>
            </a:endParaRPr>
          </a:p>
          <a:p>
            <a:pPr>
              <a:spcBef>
                <a:spcPts val="600"/>
              </a:spcBef>
              <a:spcAft>
                <a:spcPts val="600"/>
              </a:spcAft>
              <a:buClr>
                <a:schemeClr val="accent1">
                  <a:lumMod val="75000"/>
                </a:schemeClr>
              </a:buClr>
            </a:pPr>
            <a:r>
              <a:rPr lang="fr-FR" sz="2200" kern="0" dirty="0"/>
              <a:t>Application : </a:t>
            </a:r>
          </a:p>
          <a:p>
            <a:pPr lvl="1">
              <a:spcBef>
                <a:spcPts val="600"/>
              </a:spcBef>
              <a:spcAft>
                <a:spcPts val="600"/>
              </a:spcAft>
              <a:buClr>
                <a:srgbClr val="800000"/>
              </a:buClr>
              <a:buFont typeface="Wingdings" panose="05000000000000000000" pitchFamily="2" charset="2"/>
              <a:buChar char="§"/>
            </a:pPr>
            <a:r>
              <a:rPr lang="fr-FR" sz="1800" kern="0" dirty="0"/>
              <a:t>Inscription d’un professionnel : </a:t>
            </a:r>
            <a:r>
              <a:rPr lang="fr-FR" sz="1800" kern="0" dirty="0">
                <a:hlinkClick r:id="rId8"/>
              </a:rPr>
              <a:t>https://www.youtube.com/watch?v=xYFJ1Ik0aJ8</a:t>
            </a:r>
            <a:r>
              <a:rPr lang="fr-FR" sz="1800" kern="0" dirty="0"/>
              <a:t> </a:t>
            </a:r>
          </a:p>
          <a:p>
            <a:pPr lvl="1">
              <a:spcBef>
                <a:spcPts val="600"/>
              </a:spcBef>
              <a:spcAft>
                <a:spcPts val="1200"/>
              </a:spcAft>
              <a:buClr>
                <a:srgbClr val="800000"/>
              </a:buClr>
              <a:buFont typeface="Wingdings" panose="05000000000000000000" pitchFamily="2" charset="2"/>
              <a:buChar char="§"/>
            </a:pPr>
            <a:r>
              <a:rPr lang="fr-FR" sz="1800" kern="0" dirty="0"/>
              <a:t>Inscription d’un nouveau participant : </a:t>
            </a:r>
            <a:r>
              <a:rPr lang="fr-FR" sz="1800" kern="0" dirty="0">
                <a:hlinkClick r:id="rId9"/>
              </a:rPr>
              <a:t>https://www.youtube.com/watch?v=-aQKlc_7Ndk</a:t>
            </a:r>
            <a:r>
              <a:rPr lang="fr-FR" sz="1800" kern="0" dirty="0"/>
              <a:t> </a:t>
            </a:r>
          </a:p>
          <a:p>
            <a:pPr>
              <a:spcBef>
                <a:spcPts val="600"/>
              </a:spcBef>
              <a:spcAft>
                <a:spcPts val="600"/>
              </a:spcAft>
              <a:buClr>
                <a:schemeClr val="accent1">
                  <a:lumMod val="75000"/>
                </a:schemeClr>
              </a:buClr>
            </a:pPr>
            <a:r>
              <a:rPr lang="fr-FR" sz="2200" b="1" kern="0" dirty="0"/>
              <a:t>Plaquette</a:t>
            </a:r>
            <a:r>
              <a:rPr lang="fr-FR" sz="2200" kern="0" dirty="0"/>
              <a:t> </a:t>
            </a:r>
            <a:r>
              <a:rPr lang="fr-FR" sz="2200" b="1" kern="0" dirty="0">
                <a:solidFill>
                  <a:srgbClr val="0000FF"/>
                </a:solidFill>
                <a:hlinkClick r:id="rId10">
                  <a:extLst>
                    <a:ext uri="{A12FA001-AC4F-418D-AE19-62706E023703}">
                      <ahyp:hlinkClr xmlns:ahyp="http://schemas.microsoft.com/office/drawing/2018/hyperlinkcolor" val="tx"/>
                    </a:ext>
                  </a:extLst>
                </a:hlinkClick>
              </a:rPr>
              <a:t>à télécharger </a:t>
            </a:r>
            <a:r>
              <a:rPr lang="fr-FR" sz="2200" kern="0" dirty="0"/>
              <a:t>pour les </a:t>
            </a:r>
            <a:r>
              <a:rPr lang="fr-FR" sz="2200" b="1" kern="0" dirty="0"/>
              <a:t>participants</a:t>
            </a:r>
          </a:p>
          <a:p>
            <a:pPr>
              <a:spcBef>
                <a:spcPts val="600"/>
              </a:spcBef>
              <a:spcAft>
                <a:spcPts val="600"/>
              </a:spcAft>
              <a:buClr>
                <a:schemeClr val="accent1">
                  <a:lumMod val="75000"/>
                </a:schemeClr>
              </a:buClr>
            </a:pPr>
            <a:r>
              <a:rPr lang="fr-FR" sz="2200" b="1" kern="0" dirty="0"/>
              <a:t>Dropbox</a:t>
            </a:r>
            <a:r>
              <a:rPr lang="fr-FR" sz="2200" kern="0" dirty="0"/>
              <a:t> mise à disposition des professionnels </a:t>
            </a:r>
            <a:endParaRPr lang="fr-FR" sz="2200" b="1" kern="0" dirty="0">
              <a:hlinkClick r:id="" action="ppaction://noaction">
                <a:extLst>
                  <a:ext uri="{A12FA001-AC4F-418D-AE19-62706E023703}">
                    <ahyp:hlinkClr xmlns:ahyp="http://schemas.microsoft.com/office/drawing/2018/hyperlinkcolor" val="tx"/>
                  </a:ext>
                </a:extLst>
              </a:hlinkClick>
            </a:endParaRPr>
          </a:p>
          <a:p>
            <a:pPr marL="0" indent="0">
              <a:buFont typeface="Arial"/>
              <a:buNone/>
            </a:pPr>
            <a:endParaRPr lang="fr-FR" sz="2200" kern="0" dirty="0"/>
          </a:p>
        </p:txBody>
      </p:sp>
    </p:spTree>
    <p:extLst>
      <p:ext uri="{BB962C8B-B14F-4D97-AF65-F5344CB8AC3E}">
        <p14:creationId xmlns:p14="http://schemas.microsoft.com/office/powerpoint/2010/main" val="2917011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01384" y="1275587"/>
            <a:ext cx="11209106" cy="5118740"/>
          </a:xfrm>
        </p:spPr>
        <p:txBody>
          <a:bodyPr>
            <a:normAutofit fontScale="92500"/>
          </a:bodyPr>
          <a:lstStyle/>
          <a:p>
            <a:pPr marL="0" indent="0">
              <a:lnSpc>
                <a:spcPct val="120000"/>
              </a:lnSpc>
              <a:spcBef>
                <a:spcPts val="450"/>
              </a:spcBef>
              <a:spcAft>
                <a:spcPts val="450"/>
              </a:spcAft>
              <a:buNone/>
            </a:pPr>
            <a:endParaRPr lang="fr-FR" sz="2400" b="1" dirty="0"/>
          </a:p>
          <a:p>
            <a:pPr marL="0" indent="0">
              <a:lnSpc>
                <a:spcPct val="120000"/>
              </a:lnSpc>
              <a:spcBef>
                <a:spcPts val="450"/>
              </a:spcBef>
              <a:spcAft>
                <a:spcPts val="450"/>
              </a:spcAft>
              <a:buNone/>
            </a:pPr>
            <a:r>
              <a:rPr lang="fr-FR" sz="2400" b="1" dirty="0"/>
              <a:t>Céline Mathieu – </a:t>
            </a:r>
            <a:r>
              <a:rPr lang="fr-FR" sz="2400" dirty="0"/>
              <a:t>Chef de projet ERVPD</a:t>
            </a:r>
            <a:r>
              <a:rPr lang="fr-FR" sz="2400" b="1" dirty="0"/>
              <a:t> - </a:t>
            </a:r>
            <a:r>
              <a:rPr lang="fr-FR" sz="2400" dirty="0">
                <a:hlinkClick r:id="rId3"/>
              </a:rPr>
              <a:t>mathieu.ce@chu-toulouse.fr</a:t>
            </a:r>
            <a:r>
              <a:rPr lang="fr-FR" sz="2400" dirty="0"/>
              <a:t> - 05 61 77 70 14</a:t>
            </a:r>
          </a:p>
          <a:p>
            <a:pPr marL="0" indent="0">
              <a:lnSpc>
                <a:spcPct val="120000"/>
              </a:lnSpc>
              <a:spcBef>
                <a:spcPts val="450"/>
              </a:spcBef>
              <a:spcAft>
                <a:spcPts val="450"/>
              </a:spcAft>
              <a:buNone/>
            </a:pPr>
            <a:r>
              <a:rPr lang="fr-FR" sz="2400" b="1" dirty="0">
                <a:solidFill>
                  <a:prstClr val="black"/>
                </a:solidFill>
              </a:rPr>
              <a:t>Justine de Kerimel – </a:t>
            </a:r>
            <a:r>
              <a:rPr lang="fr-FR" sz="2400" dirty="0">
                <a:solidFill>
                  <a:prstClr val="black"/>
                </a:solidFill>
              </a:rPr>
              <a:t>Chef de projet ERVPD</a:t>
            </a:r>
            <a:r>
              <a:rPr lang="fr-FR" sz="2400" b="1" dirty="0">
                <a:solidFill>
                  <a:prstClr val="black"/>
                </a:solidFill>
              </a:rPr>
              <a:t> – </a:t>
            </a:r>
            <a:r>
              <a:rPr lang="fr-FR" sz="2400" dirty="0">
                <a:solidFill>
                  <a:schemeClr val="accent1"/>
                </a:solidFill>
                <a:hlinkClick r:id="rId4">
                  <a:extLst>
                    <a:ext uri="{A12FA001-AC4F-418D-AE19-62706E023703}">
                      <ahyp:hlinkClr xmlns:ahyp="http://schemas.microsoft.com/office/drawing/2018/hyperlinkcolor" val="tx"/>
                    </a:ext>
                  </a:extLst>
                </a:hlinkClick>
              </a:rPr>
              <a:t>dekerimel.j@chu-toulouse.fr</a:t>
            </a:r>
            <a:r>
              <a:rPr lang="fr-FR" sz="2400" dirty="0">
                <a:solidFill>
                  <a:schemeClr val="accent1"/>
                </a:solidFill>
              </a:rPr>
              <a:t> </a:t>
            </a:r>
            <a:r>
              <a:rPr lang="fr-FR" sz="2400" dirty="0">
                <a:solidFill>
                  <a:prstClr val="black"/>
                </a:solidFill>
              </a:rPr>
              <a:t>- 05 61 77 70 12</a:t>
            </a:r>
            <a:endParaRPr lang="fr-FR" sz="2400" dirty="0"/>
          </a:p>
          <a:p>
            <a:pPr marL="0" indent="0">
              <a:lnSpc>
                <a:spcPct val="120000"/>
              </a:lnSpc>
              <a:spcBef>
                <a:spcPts val="450"/>
              </a:spcBef>
              <a:spcAft>
                <a:spcPts val="450"/>
              </a:spcAft>
              <a:buNone/>
            </a:pPr>
            <a:r>
              <a:rPr lang="fr-FR" sz="2400" b="1" dirty="0" err="1">
                <a:solidFill>
                  <a:prstClr val="black"/>
                </a:solidFill>
              </a:rPr>
              <a:t>Neda</a:t>
            </a:r>
            <a:r>
              <a:rPr lang="fr-FR" sz="2400" b="1" dirty="0">
                <a:solidFill>
                  <a:prstClr val="black"/>
                </a:solidFill>
              </a:rPr>
              <a:t> </a:t>
            </a:r>
            <a:r>
              <a:rPr lang="fr-FR" sz="2400" b="1" dirty="0" err="1">
                <a:solidFill>
                  <a:prstClr val="black"/>
                </a:solidFill>
              </a:rPr>
              <a:t>Tavassoli</a:t>
            </a:r>
            <a:r>
              <a:rPr lang="fr-FR" sz="2400" b="1" dirty="0">
                <a:solidFill>
                  <a:prstClr val="black"/>
                </a:solidFill>
              </a:rPr>
              <a:t> – </a:t>
            </a:r>
            <a:r>
              <a:rPr lang="fr-FR" sz="2400" dirty="0">
                <a:solidFill>
                  <a:prstClr val="black"/>
                </a:solidFill>
              </a:rPr>
              <a:t>Praticien hospitalier </a:t>
            </a:r>
            <a:r>
              <a:rPr lang="fr-FR" sz="2400" dirty="0" err="1">
                <a:solidFill>
                  <a:prstClr val="black"/>
                </a:solidFill>
              </a:rPr>
              <a:t>PharmD</a:t>
            </a:r>
            <a:r>
              <a:rPr lang="fr-FR" sz="2400" dirty="0">
                <a:solidFill>
                  <a:prstClr val="black"/>
                </a:solidFill>
              </a:rPr>
              <a:t> </a:t>
            </a:r>
            <a:r>
              <a:rPr lang="fr-FR" sz="2400" b="1" dirty="0">
                <a:solidFill>
                  <a:prstClr val="black"/>
                </a:solidFill>
              </a:rPr>
              <a:t>– </a:t>
            </a:r>
            <a:r>
              <a:rPr lang="fr-FR" sz="2400" dirty="0">
                <a:solidFill>
                  <a:srgbClr val="4472C4"/>
                </a:solidFill>
                <a:hlinkClick r:id="rId5">
                  <a:extLst>
                    <a:ext uri="{A12FA001-AC4F-418D-AE19-62706E023703}">
                      <ahyp:hlinkClr xmlns:ahyp="http://schemas.microsoft.com/office/drawing/2018/hyperlinkcolor" val="tx"/>
                    </a:ext>
                  </a:extLst>
                </a:hlinkClick>
              </a:rPr>
              <a:t>tavassoli.n@chu-toulouse.fr</a:t>
            </a:r>
            <a:r>
              <a:rPr lang="fr-FR" sz="2400" dirty="0">
                <a:solidFill>
                  <a:srgbClr val="4472C4"/>
                </a:solidFill>
              </a:rPr>
              <a:t> </a:t>
            </a:r>
            <a:r>
              <a:rPr lang="fr-FR" sz="2400" dirty="0">
                <a:solidFill>
                  <a:prstClr val="black"/>
                </a:solidFill>
              </a:rPr>
              <a:t>- 05 61 77 70 13</a:t>
            </a:r>
          </a:p>
          <a:p>
            <a:pPr marL="0" indent="0">
              <a:lnSpc>
                <a:spcPct val="120000"/>
              </a:lnSpc>
              <a:spcBef>
                <a:spcPts val="450"/>
              </a:spcBef>
              <a:spcAft>
                <a:spcPts val="450"/>
              </a:spcAft>
              <a:buNone/>
            </a:pPr>
            <a:r>
              <a:rPr lang="fr-FR" sz="2400" b="1" dirty="0">
                <a:solidFill>
                  <a:prstClr val="black"/>
                </a:solidFill>
              </a:rPr>
              <a:t>Caroline Berbon </a:t>
            </a:r>
            <a:r>
              <a:rPr lang="fr-FR" sz="2400" dirty="0">
                <a:solidFill>
                  <a:prstClr val="black"/>
                </a:solidFill>
              </a:rPr>
              <a:t>– IPA ERVPD – </a:t>
            </a:r>
            <a:r>
              <a:rPr lang="fr-FR" sz="2400" dirty="0">
                <a:solidFill>
                  <a:prstClr val="black"/>
                </a:solidFill>
                <a:hlinkClick r:id="rId6"/>
              </a:rPr>
              <a:t>berbon.c@chu-toulouse.fr</a:t>
            </a:r>
            <a:r>
              <a:rPr lang="fr-FR" sz="2400" dirty="0">
                <a:solidFill>
                  <a:prstClr val="black"/>
                </a:solidFill>
              </a:rPr>
              <a:t> - 05 61 77 70 17</a:t>
            </a:r>
          </a:p>
          <a:p>
            <a:pPr marL="0" indent="0">
              <a:buNone/>
            </a:pPr>
            <a:endParaRPr lang="fr-FR" sz="2400" dirty="0"/>
          </a:p>
          <a:p>
            <a:pPr>
              <a:spcAft>
                <a:spcPts val="900"/>
              </a:spcAft>
              <a:buFont typeface="Wingdings" panose="05000000000000000000" pitchFamily="2" charset="2"/>
              <a:buChar char="Ü"/>
            </a:pPr>
            <a:r>
              <a:rPr lang="fr-FR" sz="2400" b="1" dirty="0"/>
              <a:t> Pour en savoir plus concernant le programme ICOPE, télécharger le manuel de l’OMS : </a:t>
            </a:r>
          </a:p>
          <a:p>
            <a:pPr marL="203597" indent="0">
              <a:spcAft>
                <a:spcPts val="900"/>
              </a:spcAft>
              <a:buNone/>
            </a:pPr>
            <a:r>
              <a:rPr lang="fr-FR" sz="2400" dirty="0">
                <a:hlinkClick r:id="rId7"/>
              </a:rPr>
              <a:t>https://apps.who.int/iris/bitstream/handle/10665/329945/9789290313274-fre.pdf?sequence=5&amp;isAllowed=y</a:t>
            </a:r>
            <a:endParaRPr lang="fr-FR" sz="2400" dirty="0"/>
          </a:p>
          <a:p>
            <a:pPr marL="0" indent="0">
              <a:buNone/>
            </a:pPr>
            <a:endParaRPr lang="fr-FR" sz="2400" b="1" dirty="0"/>
          </a:p>
        </p:txBody>
      </p:sp>
      <p:sp>
        <p:nvSpPr>
          <p:cNvPr id="5" name="Titre 1">
            <a:extLst>
              <a:ext uri="{FF2B5EF4-FFF2-40B4-BE49-F238E27FC236}">
                <a16:creationId xmlns:a16="http://schemas.microsoft.com/office/drawing/2014/main" id="{B23422DC-1283-4ACC-98AD-3F0AEB1FEF15}"/>
              </a:ext>
            </a:extLst>
          </p:cNvPr>
          <p:cNvSpPr>
            <a:spLocks noGrp="1"/>
          </p:cNvSpPr>
          <p:nvPr>
            <p:ph type="title"/>
          </p:nvPr>
        </p:nvSpPr>
        <p:spPr>
          <a:xfrm>
            <a:off x="0" y="268464"/>
            <a:ext cx="12192000" cy="922115"/>
          </a:xfrm>
        </p:spPr>
        <p:txBody>
          <a:bodyPr/>
          <a:lstStyle/>
          <a:p>
            <a:pPr algn="ctr"/>
            <a:r>
              <a:rPr lang="fr-FR" dirty="0">
                <a:solidFill>
                  <a:srgbClr val="002060"/>
                </a:solidFill>
                <a:latin typeface="Arial" panose="020B0604020202020204" pitchFamily="34" charset="0"/>
                <a:cs typeface="Arial" panose="020B0604020202020204" pitchFamily="34" charset="0"/>
              </a:rPr>
              <a:t>Contacts ERVPD</a:t>
            </a:r>
          </a:p>
        </p:txBody>
      </p:sp>
    </p:spTree>
    <p:extLst>
      <p:ext uri="{BB962C8B-B14F-4D97-AF65-F5344CB8AC3E}">
        <p14:creationId xmlns:p14="http://schemas.microsoft.com/office/powerpoint/2010/main" val="36079474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1530352" y="334964"/>
            <a:ext cx="10052049" cy="1011237"/>
          </a:xfrm>
        </p:spPr>
        <p:txBody>
          <a:bodyPr rtlCol="0">
            <a:normAutofit/>
          </a:bodyPr>
          <a:lstStyle/>
          <a:p>
            <a:pPr eaLnBrk="1" fontAlgn="auto" hangingPunct="1">
              <a:spcAft>
                <a:spcPts val="0"/>
              </a:spcAft>
              <a:defRPr/>
            </a:pPr>
            <a:r>
              <a:rPr lang="en-GB" dirty="0">
                <a:solidFill>
                  <a:schemeClr val="accent2">
                    <a:lumMod val="75000"/>
                  </a:schemeClr>
                </a:solidFill>
              </a:rPr>
              <a:t>World Report on Ageing and Health</a:t>
            </a:r>
            <a:endParaRPr lang="en-US" dirty="0">
              <a:solidFill>
                <a:schemeClr val="accent2">
                  <a:lumMod val="75000"/>
                </a:schemeClr>
              </a:solidFill>
            </a:endParaRPr>
          </a:p>
        </p:txBody>
      </p:sp>
      <p:sp>
        <p:nvSpPr>
          <p:cNvPr id="17" name="Content Placeholder 16"/>
          <p:cNvSpPr>
            <a:spLocks noGrp="1"/>
          </p:cNvSpPr>
          <p:nvPr>
            <p:ph sz="half" idx="1"/>
          </p:nvPr>
        </p:nvSpPr>
        <p:spPr>
          <a:xfrm>
            <a:off x="1386417" y="1450976"/>
            <a:ext cx="5765800" cy="4587875"/>
          </a:xfrm>
        </p:spPr>
        <p:txBody>
          <a:bodyPr>
            <a:normAutofit fontScale="92500"/>
          </a:bodyPr>
          <a:lstStyle/>
          <a:p>
            <a:pPr marL="0" indent="0" eaLnBrk="1" hangingPunct="1">
              <a:lnSpc>
                <a:spcPct val="70000"/>
              </a:lnSpc>
              <a:buClr>
                <a:srgbClr val="FFC000"/>
              </a:buClr>
              <a:buFont typeface="Arial" charset="0"/>
              <a:buNone/>
              <a:defRPr/>
            </a:pPr>
            <a:endParaRPr lang="fr-CA" sz="2400" b="1" dirty="0">
              <a:latin typeface="+mj-lt"/>
              <a:cs typeface="Arial" charset="0"/>
            </a:endParaRPr>
          </a:p>
          <a:p>
            <a:pPr marL="0" indent="0" eaLnBrk="1" hangingPunct="1">
              <a:lnSpc>
                <a:spcPct val="70000"/>
              </a:lnSpc>
              <a:buClr>
                <a:srgbClr val="FFC000"/>
              </a:buClr>
              <a:buFont typeface="Arial" charset="0"/>
              <a:buNone/>
              <a:defRPr/>
            </a:pPr>
            <a:endParaRPr lang="fr-CA" sz="2400" b="1" dirty="0">
              <a:latin typeface="+mj-lt"/>
              <a:cs typeface="Arial" charset="0"/>
            </a:endParaRPr>
          </a:p>
          <a:p>
            <a:pPr marL="0" indent="0" eaLnBrk="1" hangingPunct="1">
              <a:lnSpc>
                <a:spcPct val="80000"/>
              </a:lnSpc>
              <a:buClr>
                <a:srgbClr val="FFC000"/>
              </a:buClr>
              <a:buFont typeface="Arial" charset="0"/>
              <a:buNone/>
              <a:defRPr/>
            </a:pPr>
            <a:r>
              <a:rPr lang="fr-CA" sz="2800" b="1" dirty="0">
                <a:latin typeface="+mj-lt"/>
                <a:cs typeface="Arial" charset="0"/>
              </a:rPr>
              <a:t>”Vieillir en Bonne Santé » :</a:t>
            </a:r>
          </a:p>
          <a:p>
            <a:pPr marL="0" indent="0" eaLnBrk="1" hangingPunct="1">
              <a:lnSpc>
                <a:spcPct val="80000"/>
              </a:lnSpc>
              <a:buClr>
                <a:srgbClr val="FFC000"/>
              </a:buClr>
              <a:buFont typeface="Arial" charset="0"/>
              <a:buNone/>
              <a:defRPr/>
            </a:pPr>
            <a:endParaRPr lang="fr-CA" sz="2800" b="1" dirty="0">
              <a:latin typeface="+mj-lt"/>
              <a:cs typeface="Arial" charset="0"/>
            </a:endParaRPr>
          </a:p>
          <a:p>
            <a:pPr eaLnBrk="1" hangingPunct="1">
              <a:lnSpc>
                <a:spcPct val="80000"/>
              </a:lnSpc>
              <a:buClr>
                <a:srgbClr val="FFC000"/>
              </a:buClr>
              <a:buFont typeface="Wingdings" charset="2"/>
              <a:buChar char="ü"/>
              <a:defRPr/>
            </a:pPr>
            <a:r>
              <a:rPr lang="fr-CA" sz="2800" b="1" dirty="0">
                <a:latin typeface="+mj-lt"/>
                <a:cs typeface="Arial" charset="0"/>
              </a:rPr>
              <a:t>Conserver ses fonctions avec l’avance en âge </a:t>
            </a:r>
          </a:p>
          <a:p>
            <a:pPr eaLnBrk="1" hangingPunct="1">
              <a:lnSpc>
                <a:spcPct val="80000"/>
              </a:lnSpc>
              <a:buClr>
                <a:srgbClr val="FFC000"/>
              </a:buClr>
              <a:buFont typeface="Wingdings" charset="2"/>
              <a:buChar char="ü"/>
              <a:defRPr/>
            </a:pPr>
            <a:endParaRPr lang="fr-CA" sz="2800" b="1" dirty="0">
              <a:latin typeface="+mj-lt"/>
              <a:cs typeface="Arial" charset="0"/>
            </a:endParaRPr>
          </a:p>
          <a:p>
            <a:pPr algn="ctr">
              <a:lnSpc>
                <a:spcPct val="80000"/>
              </a:lnSpc>
              <a:buClr>
                <a:srgbClr val="FFC000"/>
              </a:buClr>
              <a:buFont typeface="Wingdings" charset="2"/>
              <a:buChar char="ü"/>
              <a:defRPr/>
            </a:pPr>
            <a:r>
              <a:rPr lang="fr-CA" sz="4400" b="1" dirty="0">
                <a:solidFill>
                  <a:srgbClr val="FF0000"/>
                </a:solidFill>
                <a:latin typeface="+mj-lt"/>
                <a:cs typeface="Arial" charset="0"/>
              </a:rPr>
              <a:t>Continuer à être ce que l’on est, à faire ce qui est important pour nous.</a:t>
            </a:r>
          </a:p>
          <a:p>
            <a:pPr marL="0" indent="0" eaLnBrk="1" hangingPunct="1">
              <a:lnSpc>
                <a:spcPct val="80000"/>
              </a:lnSpc>
              <a:buClr>
                <a:srgbClr val="FFC000"/>
              </a:buClr>
              <a:buFont typeface="Arial" charset="0"/>
              <a:buNone/>
              <a:defRPr/>
            </a:pPr>
            <a:endParaRPr lang="fr-CA" sz="2800" b="1" dirty="0">
              <a:latin typeface="+mj-lt"/>
              <a:cs typeface="Arial" charset="0"/>
            </a:endParaRPr>
          </a:p>
        </p:txBody>
      </p:sp>
      <p:pic>
        <p:nvPicPr>
          <p:cNvPr id="12493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4833" y="1557339"/>
            <a:ext cx="4607984" cy="5006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3795242"/>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08434" y="2060576"/>
            <a:ext cx="3661833" cy="3744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re 1"/>
          <p:cNvSpPr>
            <a:spLocks noGrp="1"/>
          </p:cNvSpPr>
          <p:nvPr>
            <p:ph type="title"/>
          </p:nvPr>
        </p:nvSpPr>
        <p:spPr>
          <a:xfrm>
            <a:off x="624417" y="404813"/>
            <a:ext cx="10972800" cy="849312"/>
          </a:xfrm>
        </p:spPr>
        <p:txBody>
          <a:bodyPr>
            <a:normAutofit fontScale="90000"/>
          </a:bodyPr>
          <a:lstStyle/>
          <a:p>
            <a:pPr>
              <a:defRPr/>
            </a:pPr>
            <a:r>
              <a:rPr lang="fr-FR" b="1" dirty="0">
                <a:solidFill>
                  <a:schemeClr val="tx2">
                    <a:lumMod val="60000"/>
                    <a:lumOff val="40000"/>
                  </a:schemeClr>
                </a:solidFill>
                <a:cs typeface="Arial" panose="020B0604020202020204" pitchFamily="34" charset="0"/>
              </a:rPr>
              <a:t>Vieillir en bonne santé </a:t>
            </a:r>
            <a:br>
              <a:rPr lang="fr-FR" b="1" dirty="0">
                <a:solidFill>
                  <a:schemeClr val="tx2">
                    <a:lumMod val="60000"/>
                    <a:lumOff val="40000"/>
                  </a:schemeClr>
                </a:solidFill>
                <a:cs typeface="Arial" panose="020B0604020202020204" pitchFamily="34" charset="0"/>
              </a:rPr>
            </a:br>
            <a:r>
              <a:rPr lang="fr-FR" b="1" dirty="0">
                <a:solidFill>
                  <a:schemeClr val="tx2">
                    <a:lumMod val="60000"/>
                    <a:lumOff val="40000"/>
                  </a:schemeClr>
                </a:solidFill>
                <a:cs typeface="Arial" panose="020B0604020202020204" pitchFamily="34" charset="0"/>
              </a:rPr>
              <a:t>« Healthy </a:t>
            </a:r>
            <a:r>
              <a:rPr lang="fr-FR" b="1" dirty="0" err="1">
                <a:solidFill>
                  <a:schemeClr val="tx2">
                    <a:lumMod val="60000"/>
                    <a:lumOff val="40000"/>
                  </a:schemeClr>
                </a:solidFill>
                <a:cs typeface="Arial" panose="020B0604020202020204" pitchFamily="34" charset="0"/>
              </a:rPr>
              <a:t>ageing</a:t>
            </a:r>
            <a:r>
              <a:rPr lang="fr-FR" b="1" dirty="0">
                <a:solidFill>
                  <a:schemeClr val="tx2">
                    <a:lumMod val="60000"/>
                    <a:lumOff val="40000"/>
                  </a:schemeClr>
                </a:solidFill>
                <a:cs typeface="Arial" panose="020B0604020202020204" pitchFamily="34" charset="0"/>
              </a:rPr>
              <a:t> »</a:t>
            </a:r>
          </a:p>
        </p:txBody>
      </p:sp>
      <p:sp>
        <p:nvSpPr>
          <p:cNvPr id="3" name="Espace réservé du contenu 2"/>
          <p:cNvSpPr>
            <a:spLocks noGrp="1"/>
          </p:cNvSpPr>
          <p:nvPr>
            <p:ph idx="1"/>
          </p:nvPr>
        </p:nvSpPr>
        <p:spPr>
          <a:xfrm>
            <a:off x="239185" y="1844675"/>
            <a:ext cx="7776633" cy="4464050"/>
          </a:xfrm>
        </p:spPr>
        <p:txBody>
          <a:bodyPr>
            <a:noAutofit/>
          </a:bodyPr>
          <a:lstStyle/>
          <a:p>
            <a:pPr marL="0" indent="0">
              <a:buClr>
                <a:schemeClr val="accent4"/>
              </a:buClr>
              <a:buFontTx/>
              <a:buNone/>
              <a:defRPr/>
            </a:pPr>
            <a:r>
              <a:rPr lang="fr-FR" sz="2400" u="sng" dirty="0"/>
              <a:t>Définition</a:t>
            </a:r>
          </a:p>
          <a:p>
            <a:pPr>
              <a:buClr>
                <a:schemeClr val="accent4"/>
              </a:buClr>
              <a:defRPr/>
            </a:pPr>
            <a:r>
              <a:rPr lang="fr-FR" sz="2400" dirty="0"/>
              <a:t>Un processus de développement et de maintien de l’ </a:t>
            </a:r>
            <a:r>
              <a:rPr lang="fr-FR" sz="2400" b="1" dirty="0">
                <a:solidFill>
                  <a:srgbClr val="FF0000"/>
                </a:solidFill>
              </a:rPr>
              <a:t>« aptitude fonctionnelle » </a:t>
            </a:r>
            <a:r>
              <a:rPr lang="fr-FR" sz="2400" dirty="0"/>
              <a:t>qui permet aux personnes âgées de jouir d’un état de bien-être</a:t>
            </a:r>
          </a:p>
          <a:p>
            <a:pPr>
              <a:buClr>
                <a:schemeClr val="accent4"/>
              </a:buClr>
              <a:defRPr/>
            </a:pPr>
            <a:endParaRPr lang="fr-FR" sz="2400" dirty="0"/>
          </a:p>
          <a:p>
            <a:pPr>
              <a:buClr>
                <a:schemeClr val="accent4"/>
              </a:buClr>
              <a:defRPr/>
            </a:pPr>
            <a:r>
              <a:rPr lang="fr-FR" sz="2400" dirty="0"/>
              <a:t>Le concept d’</a:t>
            </a:r>
            <a:r>
              <a:rPr lang="fr-FR" sz="2400" b="1" dirty="0">
                <a:solidFill>
                  <a:srgbClr val="FF0000"/>
                </a:solidFill>
              </a:rPr>
              <a:t>« aptitude fonctionnelle »</a:t>
            </a:r>
            <a:r>
              <a:rPr lang="fr-FR" sz="2400" dirty="0"/>
              <a:t> est défini par tous les éléments liés à la santé qui permettent aux gens de continuer à faire ce qui pour eux a de la valeur</a:t>
            </a:r>
            <a:endParaRPr lang="fr-FR" sz="2800" dirty="0"/>
          </a:p>
        </p:txBody>
      </p:sp>
    </p:spTree>
    <p:extLst>
      <p:ext uri="{BB962C8B-B14F-4D97-AF65-F5344CB8AC3E}">
        <p14:creationId xmlns:p14="http://schemas.microsoft.com/office/powerpoint/2010/main" val="3504389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17652" y="333375"/>
            <a:ext cx="10052049" cy="795338"/>
          </a:xfrm>
        </p:spPr>
        <p:txBody>
          <a:bodyPr>
            <a:noAutofit/>
          </a:bodyPr>
          <a:lstStyle/>
          <a:p>
            <a:pPr lvl="1">
              <a:lnSpc>
                <a:spcPct val="90000"/>
              </a:lnSpc>
              <a:defRPr/>
            </a:pPr>
            <a:r>
              <a:rPr lang="fr-FR" sz="4000" b="1" dirty="0">
                <a:solidFill>
                  <a:schemeClr val="tx2">
                    <a:lumMod val="60000"/>
                    <a:lumOff val="40000"/>
                  </a:schemeClr>
                </a:solidFill>
                <a:latin typeface="Arial" panose="020B0604020202020204" pitchFamily="34" charset="0"/>
                <a:cs typeface="Arial" panose="020B0604020202020204" pitchFamily="34" charset="0"/>
              </a:rPr>
              <a:t>Aptitude Fonctionnelle</a:t>
            </a:r>
            <a:endParaRPr lang="fr-FR" sz="3200" dirty="0">
              <a:solidFill>
                <a:schemeClr val="tx2">
                  <a:lumMod val="60000"/>
                  <a:lumOff val="40000"/>
                </a:schemeClr>
              </a:solidFill>
            </a:endParaRPr>
          </a:p>
        </p:txBody>
      </p:sp>
      <p:sp>
        <p:nvSpPr>
          <p:cNvPr id="6" name="Espace réservé du contenu 2"/>
          <p:cNvSpPr>
            <a:spLocks noGrp="1"/>
          </p:cNvSpPr>
          <p:nvPr>
            <p:ph idx="1"/>
          </p:nvPr>
        </p:nvSpPr>
        <p:spPr>
          <a:xfrm>
            <a:off x="1583267" y="1773238"/>
            <a:ext cx="10081684" cy="4824412"/>
          </a:xfrm>
        </p:spPr>
        <p:txBody>
          <a:bodyPr>
            <a:noAutofit/>
          </a:bodyPr>
          <a:lstStyle/>
          <a:p>
            <a:pPr marL="0" indent="0">
              <a:buClr>
                <a:srgbClr val="000000"/>
              </a:buClr>
              <a:buFontTx/>
              <a:buNone/>
            </a:pPr>
            <a:r>
              <a:rPr lang="fr-FR" sz="2400">
                <a:latin typeface="Arial" charset="0"/>
                <a:cs typeface="Arial" charset="0"/>
              </a:rPr>
              <a:t>Déterminée par les interactions entre:</a:t>
            </a:r>
          </a:p>
          <a:p>
            <a:pPr marL="0" indent="0">
              <a:buClr>
                <a:srgbClr val="000000"/>
              </a:buClr>
              <a:buFontTx/>
              <a:buNone/>
            </a:pPr>
            <a:endParaRPr lang="fr-FR" sz="2400">
              <a:latin typeface="Arial" charset="0"/>
              <a:cs typeface="Arial" charset="0"/>
            </a:endParaRPr>
          </a:p>
          <a:p>
            <a:pPr marL="0" indent="0">
              <a:buClr>
                <a:srgbClr val="000000"/>
              </a:buClr>
              <a:buFontTx/>
              <a:buAutoNum type="arabicPeriod"/>
            </a:pPr>
            <a:r>
              <a:rPr lang="fr-FR" sz="2400" b="1">
                <a:latin typeface="Arial" charset="0"/>
                <a:cs typeface="Arial" charset="0"/>
              </a:rPr>
              <a:t>La capacité intrinsèque</a:t>
            </a:r>
            <a:r>
              <a:rPr lang="fr-FR" sz="2400">
                <a:latin typeface="Arial" charset="0"/>
                <a:cs typeface="Arial" charset="0"/>
              </a:rPr>
              <a:t>: ensemble des capacités physiques et mentales d’un individu</a:t>
            </a:r>
          </a:p>
          <a:p>
            <a:pPr marL="0" indent="0">
              <a:buClr>
                <a:srgbClr val="000000"/>
              </a:buClr>
              <a:buFontTx/>
              <a:buAutoNum type="arabicPeriod"/>
            </a:pPr>
            <a:endParaRPr lang="fr-FR" sz="2400">
              <a:latin typeface="Arial" charset="0"/>
              <a:cs typeface="Arial" charset="0"/>
            </a:endParaRPr>
          </a:p>
          <a:p>
            <a:pPr marL="0" indent="0">
              <a:buClr>
                <a:srgbClr val="000000"/>
              </a:buClr>
              <a:buFontTx/>
              <a:buAutoNum type="arabicPeriod"/>
            </a:pPr>
            <a:r>
              <a:rPr lang="fr-FR" sz="2400" b="1">
                <a:latin typeface="Arial" charset="0"/>
                <a:cs typeface="Arial" charset="0"/>
              </a:rPr>
              <a:t>L’environnement</a:t>
            </a:r>
            <a:r>
              <a:rPr lang="fr-FR" sz="2400">
                <a:latin typeface="Arial" charset="0"/>
                <a:cs typeface="Arial" charset="0"/>
              </a:rPr>
              <a:t>: tous les facteurs du monde extérieur qui forment le contexte de la vie d’un individu</a:t>
            </a:r>
          </a:p>
        </p:txBody>
      </p:sp>
    </p:spTree>
    <p:extLst>
      <p:ext uri="{BB962C8B-B14F-4D97-AF65-F5344CB8AC3E}">
        <p14:creationId xmlns:p14="http://schemas.microsoft.com/office/powerpoint/2010/main" val="1119847171"/>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èche droite 4"/>
          <p:cNvSpPr/>
          <p:nvPr/>
        </p:nvSpPr>
        <p:spPr>
          <a:xfrm>
            <a:off x="3699933" y="1538289"/>
            <a:ext cx="7069667" cy="515937"/>
          </a:xfrm>
          <a:prstGeom prst="rightArrow">
            <a:avLst/>
          </a:prstGeom>
          <a:gradFill flip="none" rotWithShape="1">
            <a:gsLst>
              <a:gs pos="0">
                <a:schemeClr val="accent1">
                  <a:lumMod val="40000"/>
                  <a:lumOff val="60000"/>
                </a:schemeClr>
              </a:gs>
              <a:gs pos="100000">
                <a:schemeClr val="accent2">
                  <a:lumMod val="60000"/>
                  <a:lumOff val="4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12697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2201" y="2085976"/>
            <a:ext cx="6913033" cy="3076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6980" name="ZoneTexte 3"/>
          <p:cNvSpPr txBox="1">
            <a:spLocks noChangeArrowheads="1"/>
          </p:cNvSpPr>
          <p:nvPr/>
        </p:nvSpPr>
        <p:spPr bwMode="auto">
          <a:xfrm>
            <a:off x="3644900" y="2058988"/>
            <a:ext cx="249766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fr-FR" sz="1100" b="1"/>
              <a:t>Elevées et stables</a:t>
            </a:r>
          </a:p>
        </p:txBody>
      </p:sp>
      <p:sp>
        <p:nvSpPr>
          <p:cNvPr id="126981" name="ZoneTexte 5"/>
          <p:cNvSpPr txBox="1">
            <a:spLocks noChangeArrowheads="1"/>
          </p:cNvSpPr>
          <p:nvPr/>
        </p:nvSpPr>
        <p:spPr bwMode="auto">
          <a:xfrm>
            <a:off x="6142567" y="2058988"/>
            <a:ext cx="2374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fr-FR" sz="1100" b="1"/>
              <a:t>En baisse</a:t>
            </a:r>
          </a:p>
        </p:txBody>
      </p:sp>
      <p:sp>
        <p:nvSpPr>
          <p:cNvPr id="126982" name="ZoneTexte 6"/>
          <p:cNvSpPr txBox="1">
            <a:spLocks noChangeArrowheads="1"/>
          </p:cNvSpPr>
          <p:nvPr/>
        </p:nvSpPr>
        <p:spPr bwMode="auto">
          <a:xfrm>
            <a:off x="8614834" y="2054225"/>
            <a:ext cx="211243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fr-FR" sz="1100" b="1"/>
              <a:t>Pertes significatives</a:t>
            </a:r>
          </a:p>
        </p:txBody>
      </p:sp>
      <p:sp>
        <p:nvSpPr>
          <p:cNvPr id="126983" name="ZoneTexte 7"/>
          <p:cNvSpPr txBox="1">
            <a:spLocks noChangeArrowheads="1"/>
          </p:cNvSpPr>
          <p:nvPr/>
        </p:nvSpPr>
        <p:spPr bwMode="auto">
          <a:xfrm>
            <a:off x="3657601" y="1668463"/>
            <a:ext cx="2495551"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fr-FR" sz="1200" b="1"/>
              <a:t>ROBUSTE</a:t>
            </a:r>
          </a:p>
        </p:txBody>
      </p:sp>
      <p:sp>
        <p:nvSpPr>
          <p:cNvPr id="126984" name="ZoneTexte 9"/>
          <p:cNvSpPr txBox="1">
            <a:spLocks noChangeArrowheads="1"/>
          </p:cNvSpPr>
          <p:nvPr/>
        </p:nvSpPr>
        <p:spPr bwMode="auto">
          <a:xfrm>
            <a:off x="6136218" y="1668463"/>
            <a:ext cx="2381249"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sz="1200" b="1"/>
              <a:t>PRE-FRAGILE       FRAGILE</a:t>
            </a:r>
          </a:p>
        </p:txBody>
      </p:sp>
      <p:sp>
        <p:nvSpPr>
          <p:cNvPr id="126985" name="ZoneTexte 10"/>
          <p:cNvSpPr txBox="1">
            <a:spLocks noChangeArrowheads="1"/>
          </p:cNvSpPr>
          <p:nvPr/>
        </p:nvSpPr>
        <p:spPr bwMode="auto">
          <a:xfrm>
            <a:off x="8614834" y="1665288"/>
            <a:ext cx="191981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fr-FR" sz="1200" b="1"/>
              <a:t>DEPENDANT</a:t>
            </a:r>
          </a:p>
        </p:txBody>
      </p:sp>
      <p:sp>
        <p:nvSpPr>
          <p:cNvPr id="126986" name="ZoneTexte 11"/>
          <p:cNvSpPr txBox="1">
            <a:spLocks noChangeArrowheads="1"/>
          </p:cNvSpPr>
          <p:nvPr/>
        </p:nvSpPr>
        <p:spPr bwMode="auto">
          <a:xfrm>
            <a:off x="10409767" y="2921000"/>
            <a:ext cx="173566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fr-FR" sz="1400" b="1"/>
              <a:t>Aptitude</a:t>
            </a:r>
          </a:p>
          <a:p>
            <a:pPr eaLnBrk="1" hangingPunct="1"/>
            <a:r>
              <a:rPr lang="fr-FR" sz="1400" b="1"/>
              <a:t> fonctionnelle</a:t>
            </a:r>
          </a:p>
        </p:txBody>
      </p:sp>
      <p:sp>
        <p:nvSpPr>
          <p:cNvPr id="126987" name="ZoneTexte 12"/>
          <p:cNvSpPr txBox="1">
            <a:spLocks noChangeArrowheads="1"/>
          </p:cNvSpPr>
          <p:nvPr/>
        </p:nvSpPr>
        <p:spPr bwMode="auto">
          <a:xfrm>
            <a:off x="10418234" y="4311650"/>
            <a:ext cx="148801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fr-FR" sz="1400" b="1"/>
              <a:t>Capacité </a:t>
            </a:r>
          </a:p>
          <a:p>
            <a:pPr algn="ctr" eaLnBrk="1" hangingPunct="1"/>
            <a:r>
              <a:rPr lang="fr-FR" sz="1400" b="1"/>
              <a:t>intrinsèque</a:t>
            </a:r>
          </a:p>
        </p:txBody>
      </p:sp>
      <p:sp>
        <p:nvSpPr>
          <p:cNvPr id="1045" name="Rectangle 1044"/>
          <p:cNvSpPr/>
          <p:nvPr/>
        </p:nvSpPr>
        <p:spPr>
          <a:xfrm>
            <a:off x="3500968" y="5016501"/>
            <a:ext cx="7279217" cy="568325"/>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cxnSp>
        <p:nvCxnSpPr>
          <p:cNvPr id="1047" name="Connecteur droit 1046"/>
          <p:cNvCxnSpPr/>
          <p:nvPr/>
        </p:nvCxnSpPr>
        <p:spPr>
          <a:xfrm flipH="1">
            <a:off x="6093885" y="5300663"/>
            <a:ext cx="190500" cy="284162"/>
          </a:xfrm>
          <a:prstGeom prst="line">
            <a:avLst/>
          </a:prstGeom>
          <a:ln w="254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49" name="Connecteur droit 1048"/>
          <p:cNvCxnSpPr/>
          <p:nvPr/>
        </p:nvCxnSpPr>
        <p:spPr>
          <a:xfrm flipV="1">
            <a:off x="6284384" y="5016501"/>
            <a:ext cx="4495800" cy="284163"/>
          </a:xfrm>
          <a:prstGeom prst="line">
            <a:avLst/>
          </a:prstGeom>
          <a:ln w="254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51" name="Connecteur droit 1050"/>
          <p:cNvCxnSpPr/>
          <p:nvPr/>
        </p:nvCxnSpPr>
        <p:spPr>
          <a:xfrm flipV="1">
            <a:off x="8396817" y="5368925"/>
            <a:ext cx="228600" cy="215900"/>
          </a:xfrm>
          <a:prstGeom prst="line">
            <a:avLst/>
          </a:prstGeom>
          <a:ln w="254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53" name="Connecteur droit 1052"/>
          <p:cNvCxnSpPr/>
          <p:nvPr/>
        </p:nvCxnSpPr>
        <p:spPr>
          <a:xfrm flipV="1">
            <a:off x="8625418" y="5016501"/>
            <a:ext cx="2154767" cy="352425"/>
          </a:xfrm>
          <a:prstGeom prst="line">
            <a:avLst/>
          </a:prstGeom>
          <a:ln w="254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34" name="Triangle rectangle 33"/>
          <p:cNvSpPr/>
          <p:nvPr/>
        </p:nvSpPr>
        <p:spPr>
          <a:xfrm>
            <a:off x="3452599" y="5729126"/>
            <a:ext cx="7279283" cy="576064"/>
          </a:xfrm>
          <a:prstGeom prst="rtTriangle">
            <a:avLst/>
          </a:prstGeom>
          <a:noFill/>
          <a:ln>
            <a:solidFill>
              <a:schemeClr val="accent2">
                <a:lumMod val="75000"/>
              </a:schemeClr>
            </a:solidFill>
          </a:ln>
          <a:scene3d>
            <a:camera prst="orthographicFront">
              <a:rot lat="108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72" name="Triangle rectangle 71"/>
          <p:cNvSpPr/>
          <p:nvPr/>
        </p:nvSpPr>
        <p:spPr>
          <a:xfrm>
            <a:off x="3458304" y="5749664"/>
            <a:ext cx="7279283" cy="576064"/>
          </a:xfrm>
          <a:prstGeom prst="rtTriangle">
            <a:avLst/>
          </a:prstGeom>
          <a:noFill/>
          <a:ln>
            <a:solidFill>
              <a:schemeClr val="accent1">
                <a:lumMod val="50000"/>
              </a:schemeClr>
            </a:solidFill>
          </a:ln>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 name="ZoneTexte 2"/>
          <p:cNvSpPr txBox="1"/>
          <p:nvPr/>
        </p:nvSpPr>
        <p:spPr>
          <a:xfrm>
            <a:off x="3452284" y="5016501"/>
            <a:ext cx="3056467" cy="430887"/>
          </a:xfrm>
          <a:prstGeom prst="rect">
            <a:avLst/>
          </a:prstGeom>
          <a:noFill/>
        </p:spPr>
        <p:txBody>
          <a:bodyPr>
            <a:spAutoFit/>
          </a:bodyPr>
          <a:lstStyle/>
          <a:p>
            <a:pPr>
              <a:defRPr/>
            </a:pPr>
            <a:r>
              <a:rPr lang="fr-FR" sz="1100" b="1" dirty="0">
                <a:solidFill>
                  <a:schemeClr val="accent2">
                    <a:lumMod val="75000"/>
                  </a:schemeClr>
                </a:solidFill>
              </a:rPr>
              <a:t>Prévenir les maladies chroniques ou assurer la détection et le contrôle précoce</a:t>
            </a:r>
          </a:p>
        </p:txBody>
      </p:sp>
      <p:sp>
        <p:nvSpPr>
          <p:cNvPr id="9" name="ZoneTexte 8"/>
          <p:cNvSpPr txBox="1"/>
          <p:nvPr/>
        </p:nvSpPr>
        <p:spPr>
          <a:xfrm>
            <a:off x="6544734" y="5221289"/>
            <a:ext cx="2300817" cy="415925"/>
          </a:xfrm>
          <a:prstGeom prst="rect">
            <a:avLst/>
          </a:prstGeom>
          <a:noFill/>
        </p:spPr>
        <p:txBody>
          <a:bodyPr>
            <a:spAutoFit/>
          </a:bodyPr>
          <a:lstStyle/>
          <a:p>
            <a:pPr>
              <a:defRPr/>
            </a:pPr>
            <a:r>
              <a:rPr lang="fr-FR" sz="1050" b="1" dirty="0">
                <a:solidFill>
                  <a:schemeClr val="accent2">
                    <a:lumMod val="75000"/>
                  </a:schemeClr>
                </a:solidFill>
              </a:rPr>
              <a:t>Inverser ou ralentir le déclin des capacités</a:t>
            </a:r>
          </a:p>
        </p:txBody>
      </p:sp>
      <p:sp>
        <p:nvSpPr>
          <p:cNvPr id="14" name="ZoneTexte 13"/>
          <p:cNvSpPr txBox="1"/>
          <p:nvPr/>
        </p:nvSpPr>
        <p:spPr>
          <a:xfrm>
            <a:off x="8972551" y="5229226"/>
            <a:ext cx="1921933" cy="415925"/>
          </a:xfrm>
          <a:prstGeom prst="rect">
            <a:avLst/>
          </a:prstGeom>
          <a:noFill/>
        </p:spPr>
        <p:txBody>
          <a:bodyPr>
            <a:spAutoFit/>
          </a:bodyPr>
          <a:lstStyle/>
          <a:p>
            <a:pPr>
              <a:defRPr/>
            </a:pPr>
            <a:r>
              <a:rPr lang="fr-FR" sz="1050" b="1" dirty="0">
                <a:solidFill>
                  <a:schemeClr val="accent2">
                    <a:lumMod val="75000"/>
                  </a:schemeClr>
                </a:solidFill>
              </a:rPr>
              <a:t>Traiter les maladies chroniques avancées</a:t>
            </a:r>
          </a:p>
        </p:txBody>
      </p:sp>
      <p:sp>
        <p:nvSpPr>
          <p:cNvPr id="15" name="ZoneTexte 14"/>
          <p:cNvSpPr txBox="1"/>
          <p:nvPr/>
        </p:nvSpPr>
        <p:spPr>
          <a:xfrm>
            <a:off x="3500967" y="5748338"/>
            <a:ext cx="4038600" cy="276999"/>
          </a:xfrm>
          <a:prstGeom prst="rect">
            <a:avLst/>
          </a:prstGeom>
          <a:noFill/>
        </p:spPr>
        <p:txBody>
          <a:bodyPr>
            <a:spAutoFit/>
          </a:bodyPr>
          <a:lstStyle/>
          <a:p>
            <a:pPr>
              <a:defRPr/>
            </a:pPr>
            <a:r>
              <a:rPr lang="fr-FR" sz="1200" b="1" dirty="0">
                <a:solidFill>
                  <a:schemeClr val="accent2">
                    <a:lumMod val="75000"/>
                  </a:schemeClr>
                </a:solidFill>
              </a:rPr>
              <a:t>Promouvoir des comportements renforçant les capacités</a:t>
            </a:r>
          </a:p>
        </p:txBody>
      </p:sp>
      <p:sp>
        <p:nvSpPr>
          <p:cNvPr id="16" name="ZoneTexte 15"/>
          <p:cNvSpPr txBox="1"/>
          <p:nvPr/>
        </p:nvSpPr>
        <p:spPr>
          <a:xfrm>
            <a:off x="7338485" y="5938838"/>
            <a:ext cx="3577167" cy="431800"/>
          </a:xfrm>
          <a:prstGeom prst="rect">
            <a:avLst/>
          </a:prstGeom>
          <a:noFill/>
        </p:spPr>
        <p:txBody>
          <a:bodyPr>
            <a:spAutoFit/>
          </a:bodyPr>
          <a:lstStyle/>
          <a:p>
            <a:pPr>
              <a:defRPr/>
            </a:pPr>
            <a:r>
              <a:rPr lang="fr-FR" sz="1100" b="1" dirty="0">
                <a:solidFill>
                  <a:schemeClr val="tx2">
                    <a:lumMod val="75000"/>
                  </a:schemeClr>
                </a:solidFill>
              </a:rPr>
              <a:t>Supprimer les obstacles à la participation, compenser la perte de capacités</a:t>
            </a:r>
          </a:p>
        </p:txBody>
      </p:sp>
      <p:sp>
        <p:nvSpPr>
          <p:cNvPr id="17" name="ZoneTexte 16"/>
          <p:cNvSpPr txBox="1"/>
          <p:nvPr/>
        </p:nvSpPr>
        <p:spPr>
          <a:xfrm>
            <a:off x="2169585" y="5118100"/>
            <a:ext cx="958849" cy="369888"/>
          </a:xfrm>
          <a:prstGeom prst="rect">
            <a:avLst/>
          </a:prstGeom>
          <a:noFill/>
        </p:spPr>
        <p:txBody>
          <a:bodyPr>
            <a:spAutoFit/>
          </a:bodyPr>
          <a:lstStyle/>
          <a:p>
            <a:pPr>
              <a:defRPr/>
            </a:pPr>
            <a:r>
              <a:rPr lang="fr-FR" b="1" dirty="0">
                <a:effectLst>
                  <a:outerShdw blurRad="38100" dist="38100" dir="2700000" algn="tl">
                    <a:srgbClr val="000000">
                      <a:alpha val="43137"/>
                    </a:srgbClr>
                  </a:outerShdw>
                </a:effectLst>
              </a:rPr>
              <a:t>Santé</a:t>
            </a:r>
          </a:p>
        </p:txBody>
      </p:sp>
      <p:sp>
        <p:nvSpPr>
          <p:cNvPr id="26" name="ZoneTexte 25"/>
          <p:cNvSpPr txBox="1"/>
          <p:nvPr/>
        </p:nvSpPr>
        <p:spPr>
          <a:xfrm>
            <a:off x="1244601" y="5832475"/>
            <a:ext cx="2207684" cy="369888"/>
          </a:xfrm>
          <a:prstGeom prst="rect">
            <a:avLst/>
          </a:prstGeom>
          <a:noFill/>
        </p:spPr>
        <p:txBody>
          <a:bodyPr>
            <a:spAutoFit/>
          </a:bodyPr>
          <a:lstStyle/>
          <a:p>
            <a:pPr>
              <a:defRPr/>
            </a:pPr>
            <a:r>
              <a:rPr lang="fr-FR" b="1" dirty="0">
                <a:effectLst>
                  <a:outerShdw blurRad="38100" dist="38100" dir="2700000" algn="tl">
                    <a:srgbClr val="000000">
                      <a:alpha val="43137"/>
                    </a:srgbClr>
                  </a:outerShdw>
                </a:effectLst>
              </a:rPr>
              <a:t>Environnement</a:t>
            </a:r>
          </a:p>
        </p:txBody>
      </p:sp>
      <p:sp>
        <p:nvSpPr>
          <p:cNvPr id="18" name="ZoneTexte 17"/>
          <p:cNvSpPr txBox="1"/>
          <p:nvPr/>
        </p:nvSpPr>
        <p:spPr>
          <a:xfrm>
            <a:off x="6769101" y="6453188"/>
            <a:ext cx="5084233" cy="254000"/>
          </a:xfrm>
          <a:prstGeom prst="rect">
            <a:avLst/>
          </a:prstGeom>
          <a:noFill/>
        </p:spPr>
        <p:txBody>
          <a:bodyPr>
            <a:spAutoFit/>
          </a:bodyPr>
          <a:lstStyle/>
          <a:p>
            <a:pPr algn="r">
              <a:defRPr/>
            </a:pPr>
            <a:r>
              <a:rPr lang="fr-FR" sz="1050" dirty="0"/>
              <a:t>OMS: Rapport mondial sur le vieillissement et la santé</a:t>
            </a:r>
          </a:p>
        </p:txBody>
      </p:sp>
      <p:sp>
        <p:nvSpPr>
          <p:cNvPr id="19" name="ZoneTexte 18"/>
          <p:cNvSpPr txBox="1"/>
          <p:nvPr/>
        </p:nvSpPr>
        <p:spPr>
          <a:xfrm>
            <a:off x="334434" y="1968501"/>
            <a:ext cx="3166533" cy="3170099"/>
          </a:xfrm>
          <a:prstGeom prst="rect">
            <a:avLst/>
          </a:prstGeom>
          <a:noFill/>
        </p:spPr>
        <p:txBody>
          <a:bodyPr>
            <a:spAutoFit/>
          </a:bodyPr>
          <a:lstStyle/>
          <a:p>
            <a:pPr>
              <a:defRPr/>
            </a:pPr>
            <a:r>
              <a:rPr lang="fr-FR" sz="1600" b="1" u="sng" dirty="0"/>
              <a:t>OBJECTIFS</a:t>
            </a:r>
          </a:p>
          <a:p>
            <a:pPr>
              <a:defRPr/>
            </a:pPr>
            <a:endParaRPr lang="fr-FR" sz="1600" b="1" dirty="0"/>
          </a:p>
          <a:p>
            <a:pPr marL="342900" indent="-342900">
              <a:buFontTx/>
              <a:buAutoNum type="arabicParenR"/>
              <a:defRPr/>
            </a:pPr>
            <a:r>
              <a:rPr lang="fr-FR" sz="1600" dirty="0" err="1"/>
              <a:t>Early</a:t>
            </a:r>
            <a:r>
              <a:rPr lang="fr-FR" sz="1600" dirty="0"/>
              <a:t> </a:t>
            </a:r>
            <a:r>
              <a:rPr lang="fr-FR" sz="1600" dirty="0" err="1"/>
              <a:t>aging</a:t>
            </a:r>
            <a:r>
              <a:rPr lang="fr-FR" sz="1600" dirty="0"/>
              <a:t> (avant 70 ans): augmenter sa capacité intrinsèque, rester robuste</a:t>
            </a:r>
          </a:p>
          <a:p>
            <a:pPr>
              <a:defRPr/>
            </a:pPr>
            <a:endParaRPr lang="fr-FR" sz="1600" dirty="0"/>
          </a:p>
          <a:p>
            <a:pPr marL="342900" indent="-342900">
              <a:buFontTx/>
              <a:buAutoNum type="arabicParenR"/>
              <a:defRPr/>
            </a:pPr>
            <a:r>
              <a:rPr lang="fr-FR" sz="1600" dirty="0" err="1"/>
              <a:t>Late</a:t>
            </a:r>
            <a:r>
              <a:rPr lang="fr-FR" sz="1600" dirty="0"/>
              <a:t> </a:t>
            </a:r>
            <a:r>
              <a:rPr lang="fr-FR" sz="1600" dirty="0" err="1"/>
              <a:t>aging</a:t>
            </a:r>
            <a:r>
              <a:rPr lang="fr-FR" sz="1600" dirty="0"/>
              <a:t> (après 75 ans):  améliorer, préserver ou ralentir le déclin de la capacité intrinsèque</a:t>
            </a:r>
          </a:p>
          <a:p>
            <a:pPr>
              <a:defRPr/>
            </a:pPr>
            <a:endParaRPr lang="fr-FR" sz="1600" dirty="0"/>
          </a:p>
          <a:p>
            <a:pPr>
              <a:defRPr/>
            </a:pPr>
            <a:r>
              <a:rPr lang="fr-FR" sz="2400" b="1" dirty="0"/>
              <a:t> </a:t>
            </a:r>
          </a:p>
        </p:txBody>
      </p:sp>
      <p:sp>
        <p:nvSpPr>
          <p:cNvPr id="30" name="Titre 1"/>
          <p:cNvSpPr>
            <a:spLocks noGrp="1"/>
          </p:cNvSpPr>
          <p:nvPr>
            <p:ph type="title"/>
          </p:nvPr>
        </p:nvSpPr>
        <p:spPr>
          <a:xfrm>
            <a:off x="1037168" y="188914"/>
            <a:ext cx="9743017" cy="1017587"/>
          </a:xfrm>
        </p:spPr>
        <p:txBody>
          <a:bodyPr>
            <a:noAutofit/>
          </a:bodyPr>
          <a:lstStyle/>
          <a:p>
            <a:pPr eaLnBrk="1" hangingPunct="1">
              <a:defRPr/>
            </a:pPr>
            <a:r>
              <a:rPr lang="fr-FR" altLang="fr-FR" sz="3200" b="1" dirty="0">
                <a:solidFill>
                  <a:srgbClr val="0070C0"/>
                </a:solidFill>
                <a:latin typeface="+mn-lt"/>
                <a:ea typeface="ＭＳ Ｐゴシック" charset="-128"/>
              </a:rPr>
              <a:t>Evolution de la capacité intrinsèque et de l’aptitude fonctionnelle</a:t>
            </a:r>
          </a:p>
        </p:txBody>
      </p:sp>
    </p:spTree>
    <p:extLst>
      <p:ext uri="{BB962C8B-B14F-4D97-AF65-F5344CB8AC3E}">
        <p14:creationId xmlns:p14="http://schemas.microsoft.com/office/powerpoint/2010/main" val="19085929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99857" y="3534241"/>
            <a:ext cx="4963213" cy="3088673"/>
          </a:xfrm>
        </p:spPr>
        <p:txBody>
          <a:bodyPr anchor="ctr">
            <a:noAutofit/>
          </a:bodyPr>
          <a:lstStyle/>
          <a:p>
            <a:pPr algn="ctr"/>
            <a:r>
              <a:rPr lang="fr-FR" sz="2800" u="sng" dirty="0">
                <a:solidFill>
                  <a:srgbClr val="0066FF"/>
                </a:solidFill>
                <a:latin typeface="Arial Black" panose="020B0A04020102020204" pitchFamily="34" charset="0"/>
              </a:rPr>
              <a:t>Objectif OMS</a:t>
            </a:r>
            <a:r>
              <a:rPr lang="fr-FR" sz="2800" dirty="0">
                <a:solidFill>
                  <a:srgbClr val="0066FF"/>
                </a:solidFill>
                <a:latin typeface="Arial Black" panose="020B0A04020102020204" pitchFamily="34" charset="0"/>
              </a:rPr>
              <a:t>:</a:t>
            </a:r>
            <a:br>
              <a:rPr lang="fr-FR" sz="2800" dirty="0">
                <a:solidFill>
                  <a:srgbClr val="0066FF"/>
                </a:solidFill>
                <a:latin typeface="Arial Black" panose="020B0A04020102020204" pitchFamily="34" charset="0"/>
              </a:rPr>
            </a:br>
            <a:r>
              <a:rPr lang="fr-FR" sz="2800" dirty="0">
                <a:solidFill>
                  <a:srgbClr val="0066FF"/>
                </a:solidFill>
                <a:latin typeface="Arial Black" panose="020B0A04020102020204" pitchFamily="34" charset="0"/>
              </a:rPr>
              <a:t>réduire le nombre de sujets dépendants de</a:t>
            </a:r>
            <a:br>
              <a:rPr lang="fr-FR" sz="2800" dirty="0">
                <a:solidFill>
                  <a:srgbClr val="0066FF"/>
                </a:solidFill>
                <a:latin typeface="Arial Black" panose="020B0A04020102020204" pitchFamily="34" charset="0"/>
              </a:rPr>
            </a:br>
            <a:r>
              <a:rPr lang="is-IS" sz="2800" dirty="0">
                <a:solidFill>
                  <a:srgbClr val="0066FF"/>
                </a:solidFill>
                <a:latin typeface="Arial Black" panose="020B0A04020102020204" pitchFamily="34" charset="0"/>
              </a:rPr>
              <a:t>15 millions d’ici 2025 </a:t>
            </a:r>
            <a:endParaRPr lang="fr-FR" sz="2800" dirty="0">
              <a:solidFill>
                <a:srgbClr val="0066FF"/>
              </a:solidFill>
              <a:latin typeface="Arial Black" panose="020B0A04020102020204" pitchFamily="34" charset="0"/>
            </a:endParaRPr>
          </a:p>
        </p:txBody>
      </p:sp>
      <p:pic>
        <p:nvPicPr>
          <p:cNvPr id="4" name="Image 3"/>
          <p:cNvPicPr>
            <a:picLocks noChangeAspect="1"/>
          </p:cNvPicPr>
          <p:nvPr/>
        </p:nvPicPr>
        <p:blipFill>
          <a:blip r:embed="rId3"/>
          <a:stretch>
            <a:fillRect/>
          </a:stretch>
        </p:blipFill>
        <p:spPr>
          <a:xfrm>
            <a:off x="2701161" y="3866568"/>
            <a:ext cx="1936784" cy="2505243"/>
          </a:xfrm>
          <a:prstGeom prst="rect">
            <a:avLst/>
          </a:prstGeom>
        </p:spPr>
      </p:pic>
      <p:pic>
        <p:nvPicPr>
          <p:cNvPr id="5" name="Image 4">
            <a:extLst>
              <a:ext uri="{FF2B5EF4-FFF2-40B4-BE49-F238E27FC236}">
                <a16:creationId xmlns:a16="http://schemas.microsoft.com/office/drawing/2014/main" id="{D78C6862-D2EE-47F5-B664-80AE3EF56E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11482" y="6465652"/>
            <a:ext cx="1349519" cy="314522"/>
          </a:xfrm>
          <a:prstGeom prst="rect">
            <a:avLst/>
          </a:prstGeom>
        </p:spPr>
      </p:pic>
      <p:pic>
        <p:nvPicPr>
          <p:cNvPr id="6" name="Picture 2" descr="C:\Users\beardj\AppData\Local\Microsoft\Windows\Temporary Internet Files\Content.Outlook\PH00TTDD\Global_ageing_population_60plus_2050.png"/>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t="12733" b="17232"/>
          <a:stretch/>
        </p:blipFill>
        <p:spPr bwMode="auto">
          <a:xfrm>
            <a:off x="2135560" y="1146612"/>
            <a:ext cx="3335864" cy="2198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5425521" y="1613121"/>
            <a:ext cx="4572000" cy="830997"/>
          </a:xfrm>
          <a:prstGeom prst="rect">
            <a:avLst/>
          </a:prstGeom>
        </p:spPr>
        <p:txBody>
          <a:bodyPr>
            <a:spAutoFit/>
          </a:bodyPr>
          <a:lstStyle/>
          <a:p>
            <a:r>
              <a:rPr lang="fr-FR" sz="2400" b="1" dirty="0">
                <a:solidFill>
                  <a:schemeClr val="accent2">
                    <a:lumMod val="75000"/>
                  </a:schemeClr>
                </a:solidFill>
              </a:rPr>
              <a:t>2015: 900 millions de + de 60 ans</a:t>
            </a:r>
          </a:p>
          <a:p>
            <a:r>
              <a:rPr lang="fr-FR" sz="2400" b="1" dirty="0">
                <a:solidFill>
                  <a:schemeClr val="accent2">
                    <a:lumMod val="75000"/>
                  </a:schemeClr>
                </a:solidFill>
              </a:rPr>
              <a:t>2050: 2 milliards estimés</a:t>
            </a:r>
          </a:p>
        </p:txBody>
      </p:sp>
      <p:sp>
        <p:nvSpPr>
          <p:cNvPr id="7" name="ZoneTexte 6"/>
          <p:cNvSpPr txBox="1"/>
          <p:nvPr/>
        </p:nvSpPr>
        <p:spPr>
          <a:xfrm>
            <a:off x="2711624" y="225514"/>
            <a:ext cx="7560840" cy="830997"/>
          </a:xfrm>
          <a:prstGeom prst="rect">
            <a:avLst/>
          </a:prstGeom>
          <a:noFill/>
        </p:spPr>
        <p:txBody>
          <a:bodyPr wrap="square" rtlCol="0">
            <a:spAutoFit/>
          </a:bodyPr>
          <a:lstStyle/>
          <a:p>
            <a:r>
              <a:rPr lang="fr-FR" sz="2400" b="1" dirty="0"/>
              <a:t>Avec l’augmentation de l’espérance de vie, le vieillissement démographique devient mondial</a:t>
            </a:r>
          </a:p>
        </p:txBody>
      </p:sp>
    </p:spTree>
    <p:extLst>
      <p:ext uri="{BB962C8B-B14F-4D97-AF65-F5344CB8AC3E}">
        <p14:creationId xmlns:p14="http://schemas.microsoft.com/office/powerpoint/2010/main" val="40535830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Espace réservé du contenu 2"/>
          <p:cNvSpPr>
            <a:spLocks noGrp="1"/>
          </p:cNvSpPr>
          <p:nvPr>
            <p:ph idx="1"/>
          </p:nvPr>
        </p:nvSpPr>
        <p:spPr>
          <a:xfrm>
            <a:off x="5125021" y="1425758"/>
            <a:ext cx="4655301" cy="1003341"/>
          </a:xfrm>
          <a:solidFill>
            <a:srgbClr val="008000"/>
          </a:solidFill>
        </p:spPr>
        <p:txBody>
          <a:bodyPr>
            <a:normAutofit/>
          </a:bodyPr>
          <a:lstStyle/>
          <a:p>
            <a:pPr eaLnBrk="1" hangingPunct="1">
              <a:buFont typeface="Arial" charset="0"/>
              <a:buNone/>
            </a:pPr>
            <a:r>
              <a:rPr lang="fr-FR" sz="1600" b="1" dirty="0">
                <a:solidFill>
                  <a:schemeClr val="bg1"/>
                </a:solidFill>
                <a:latin typeface="Calibri" charset="0"/>
                <a:ea typeface="MS PGothic" charset="0"/>
              </a:rPr>
              <a:t>Personnes âgées en bonne santé</a:t>
            </a:r>
          </a:p>
          <a:p>
            <a:pPr eaLnBrk="1" hangingPunct="1">
              <a:buClrTx/>
            </a:pPr>
            <a:r>
              <a:rPr lang="fr-FR" sz="1600" dirty="0">
                <a:solidFill>
                  <a:schemeClr val="bg1"/>
                </a:solidFill>
                <a:latin typeface="Calibri" charset="0"/>
                <a:ea typeface="MS PGothic" charset="0"/>
              </a:rPr>
              <a:t>50% des sujets ≥ 65 ans</a:t>
            </a:r>
          </a:p>
        </p:txBody>
      </p:sp>
      <p:sp>
        <p:nvSpPr>
          <p:cNvPr id="61443" name="Espace réservé du contenu 2"/>
          <p:cNvSpPr txBox="1">
            <a:spLocks/>
          </p:cNvSpPr>
          <p:nvPr/>
        </p:nvSpPr>
        <p:spPr bwMode="auto">
          <a:xfrm>
            <a:off x="5010150" y="3602310"/>
            <a:ext cx="4957756" cy="1185133"/>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Verdana" charset="0"/>
                <a:ea typeface="MS PGothic" charset="0"/>
                <a:cs typeface="MS PGothic" charset="0"/>
              </a:defRPr>
            </a:lvl1pPr>
            <a:lvl2pPr marL="742950" indent="-285750" eaLnBrk="0" hangingPunct="0">
              <a:defRPr sz="2400">
                <a:solidFill>
                  <a:schemeClr val="tx1"/>
                </a:solidFill>
                <a:latin typeface="Verdana" charset="0"/>
                <a:ea typeface="MS PGothic" charset="0"/>
                <a:cs typeface="MS PGothic" charset="0"/>
              </a:defRPr>
            </a:lvl2pPr>
            <a:lvl3pPr marL="1143000" indent="-228600" eaLnBrk="0" hangingPunct="0">
              <a:defRPr sz="2400">
                <a:solidFill>
                  <a:schemeClr val="tx1"/>
                </a:solidFill>
                <a:latin typeface="Verdana" charset="0"/>
                <a:ea typeface="MS PGothic" charset="0"/>
                <a:cs typeface="MS PGothic" charset="0"/>
              </a:defRPr>
            </a:lvl3pPr>
            <a:lvl4pPr marL="1600200" indent="-228600" eaLnBrk="0" hangingPunct="0">
              <a:defRPr sz="2400">
                <a:solidFill>
                  <a:schemeClr val="tx1"/>
                </a:solidFill>
                <a:latin typeface="Verdana" charset="0"/>
                <a:ea typeface="MS PGothic" charset="0"/>
                <a:cs typeface="MS PGothic" charset="0"/>
              </a:defRPr>
            </a:lvl4pPr>
            <a:lvl5pPr marL="2057400" indent="-228600" eaLnBrk="0" hangingPunct="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eaLnBrk="1" hangingPunct="1">
              <a:lnSpc>
                <a:spcPct val="80000"/>
              </a:lnSpc>
              <a:spcBef>
                <a:spcPts val="413"/>
              </a:spcBef>
            </a:pPr>
            <a:r>
              <a:rPr lang="fr-FR" sz="1600" b="1" dirty="0">
                <a:solidFill>
                  <a:srgbClr val="000000"/>
                </a:solidFill>
                <a:latin typeface="Calibri" charset="0"/>
              </a:rPr>
              <a:t>Personnes âgées  fragiles ou pré-fragiles</a:t>
            </a:r>
          </a:p>
          <a:p>
            <a:pPr eaLnBrk="1" hangingPunct="1">
              <a:lnSpc>
                <a:spcPct val="80000"/>
              </a:lnSpc>
              <a:spcBef>
                <a:spcPts val="413"/>
              </a:spcBef>
              <a:buFont typeface="Arial" charset="0"/>
              <a:buChar char="•"/>
            </a:pPr>
            <a:r>
              <a:rPr lang="fr-FR" sz="1600" dirty="0">
                <a:solidFill>
                  <a:srgbClr val="000000"/>
                </a:solidFill>
                <a:latin typeface="Calibri" charset="0"/>
              </a:rPr>
              <a:t>30% des sujets ≥ 65 ans pré-fragiles et 15% fragiles</a:t>
            </a:r>
          </a:p>
          <a:p>
            <a:pPr>
              <a:lnSpc>
                <a:spcPct val="80000"/>
              </a:lnSpc>
              <a:spcBef>
                <a:spcPts val="310"/>
              </a:spcBef>
            </a:pPr>
            <a:r>
              <a:rPr lang="fr-FR" altLang="fr-FR" sz="1600" dirty="0">
                <a:latin typeface="+mn-lt"/>
              </a:rPr>
              <a:t>Perte de poids involontaire, fatigue, faiblesse musculaire, lenteur à la marche, sédentarité</a:t>
            </a:r>
          </a:p>
          <a:p>
            <a:pPr>
              <a:lnSpc>
                <a:spcPct val="80000"/>
              </a:lnSpc>
              <a:spcBef>
                <a:spcPts val="310"/>
              </a:spcBef>
            </a:pPr>
            <a:r>
              <a:rPr lang="fr-FR" altLang="fr-FR" sz="1600" b="1" u="sng" dirty="0">
                <a:latin typeface="+mn-lt"/>
              </a:rPr>
              <a:t>Réversible</a:t>
            </a:r>
            <a:endParaRPr lang="fr-FR" altLang="fr-FR" sz="1200" b="1" u="sng" dirty="0">
              <a:latin typeface="+mn-lt"/>
            </a:endParaRPr>
          </a:p>
        </p:txBody>
      </p:sp>
      <p:sp>
        <p:nvSpPr>
          <p:cNvPr id="61444" name="Espace réservé du contenu 2"/>
          <p:cNvSpPr txBox="1">
            <a:spLocks/>
          </p:cNvSpPr>
          <p:nvPr/>
        </p:nvSpPr>
        <p:spPr bwMode="auto">
          <a:xfrm>
            <a:off x="4999038" y="5372372"/>
            <a:ext cx="4826000" cy="129698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Verdana" charset="0"/>
                <a:ea typeface="MS PGothic" charset="0"/>
                <a:cs typeface="MS PGothic" charset="0"/>
              </a:defRPr>
            </a:lvl1pPr>
            <a:lvl2pPr marL="742950" indent="-285750" eaLnBrk="0" hangingPunct="0">
              <a:defRPr sz="2400">
                <a:solidFill>
                  <a:schemeClr val="tx1"/>
                </a:solidFill>
                <a:latin typeface="Verdana" charset="0"/>
                <a:ea typeface="MS PGothic" charset="0"/>
                <a:cs typeface="MS PGothic" charset="0"/>
              </a:defRPr>
            </a:lvl2pPr>
            <a:lvl3pPr marL="1143000" indent="-228600" eaLnBrk="0" hangingPunct="0">
              <a:defRPr sz="2400">
                <a:solidFill>
                  <a:schemeClr val="tx1"/>
                </a:solidFill>
                <a:latin typeface="Verdana" charset="0"/>
                <a:ea typeface="MS PGothic" charset="0"/>
                <a:cs typeface="MS PGothic" charset="0"/>
              </a:defRPr>
            </a:lvl3pPr>
            <a:lvl4pPr marL="1600200" indent="-228600" eaLnBrk="0" hangingPunct="0">
              <a:defRPr sz="2400">
                <a:solidFill>
                  <a:schemeClr val="tx1"/>
                </a:solidFill>
                <a:latin typeface="Verdana" charset="0"/>
                <a:ea typeface="MS PGothic" charset="0"/>
                <a:cs typeface="MS PGothic" charset="0"/>
              </a:defRPr>
            </a:lvl4pPr>
            <a:lvl5pPr marL="2057400" indent="-228600" eaLnBrk="0" hangingPunct="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eaLnBrk="1" hangingPunct="1">
              <a:lnSpc>
                <a:spcPct val="80000"/>
              </a:lnSpc>
              <a:spcBef>
                <a:spcPts val="413"/>
              </a:spcBef>
            </a:pPr>
            <a:r>
              <a:rPr lang="fr-FR" sz="1600" b="1" dirty="0">
                <a:solidFill>
                  <a:schemeClr val="bg1"/>
                </a:solidFill>
                <a:latin typeface="Calibri" charset="0"/>
              </a:rPr>
              <a:t>Personnes âgées  dépendantes</a:t>
            </a:r>
          </a:p>
          <a:p>
            <a:pPr eaLnBrk="1" hangingPunct="1">
              <a:lnSpc>
                <a:spcPct val="80000"/>
              </a:lnSpc>
              <a:spcBef>
                <a:spcPts val="413"/>
              </a:spcBef>
              <a:buFont typeface="Arial" charset="0"/>
              <a:buChar char="•"/>
            </a:pPr>
            <a:r>
              <a:rPr lang="fr-FR" sz="1600" dirty="0">
                <a:solidFill>
                  <a:schemeClr val="bg1"/>
                </a:solidFill>
                <a:latin typeface="Calibri" charset="0"/>
              </a:rPr>
              <a:t>5-10% des sujets </a:t>
            </a:r>
            <a:r>
              <a:rPr lang="fr-FR" sz="1600" dirty="0">
                <a:solidFill>
                  <a:schemeClr val="bg1"/>
                </a:solidFill>
              </a:rPr>
              <a:t>≥</a:t>
            </a:r>
            <a:r>
              <a:rPr lang="fr-FR" sz="1600" dirty="0">
                <a:solidFill>
                  <a:schemeClr val="bg1"/>
                </a:solidFill>
                <a:latin typeface="Calibri" charset="0"/>
              </a:rPr>
              <a:t> 65 ans</a:t>
            </a:r>
          </a:p>
          <a:p>
            <a:pPr eaLnBrk="1" hangingPunct="1"/>
            <a:r>
              <a:rPr lang="fr-FR" altLang="fr-FR" sz="1600" dirty="0">
                <a:solidFill>
                  <a:schemeClr val="bg1"/>
                </a:solidFill>
                <a:latin typeface="+mn-lt"/>
              </a:rPr>
              <a:t>Perte d’autonomie pour la activités de base de la vie quotidienne</a:t>
            </a:r>
          </a:p>
          <a:p>
            <a:pPr eaLnBrk="1" hangingPunct="1">
              <a:spcBef>
                <a:spcPct val="20000"/>
              </a:spcBef>
              <a:buFont typeface="Arial" charset="0"/>
              <a:buChar char="•"/>
            </a:pPr>
            <a:endParaRPr lang="fr-FR" sz="2000" dirty="0">
              <a:solidFill>
                <a:srgbClr val="000000"/>
              </a:solidFill>
              <a:latin typeface="Calibri" charset="0"/>
            </a:endParaRPr>
          </a:p>
          <a:p>
            <a:pPr eaLnBrk="1" hangingPunct="1">
              <a:spcBef>
                <a:spcPct val="20000"/>
              </a:spcBef>
              <a:buFont typeface="Arial" charset="0"/>
              <a:buChar char="•"/>
            </a:pPr>
            <a:endParaRPr lang="fr-FR" sz="2000" dirty="0">
              <a:solidFill>
                <a:srgbClr val="000000"/>
              </a:solidFill>
              <a:latin typeface="Calibri" charset="0"/>
            </a:endParaRPr>
          </a:p>
          <a:p>
            <a:pPr eaLnBrk="1" hangingPunct="1">
              <a:spcBef>
                <a:spcPct val="20000"/>
              </a:spcBef>
              <a:buFont typeface="Arial" charset="0"/>
              <a:buChar char="•"/>
            </a:pPr>
            <a:endParaRPr lang="fr-FR" sz="2000" dirty="0">
              <a:solidFill>
                <a:srgbClr val="000000"/>
              </a:solidFill>
              <a:latin typeface="Calibri" charset="0"/>
            </a:endParaRPr>
          </a:p>
          <a:p>
            <a:pPr eaLnBrk="1" hangingPunct="1">
              <a:spcBef>
                <a:spcPct val="20000"/>
              </a:spcBef>
              <a:buFont typeface="Arial" charset="0"/>
              <a:buChar char="•"/>
            </a:pPr>
            <a:endParaRPr lang="fr-FR" sz="3200" dirty="0">
              <a:solidFill>
                <a:srgbClr val="000000"/>
              </a:solidFill>
              <a:latin typeface="Calibri" charset="0"/>
            </a:endParaRPr>
          </a:p>
        </p:txBody>
      </p:sp>
      <p:sp>
        <p:nvSpPr>
          <p:cNvPr id="8" name="Flèche à angle droit 7"/>
          <p:cNvSpPr/>
          <p:nvPr/>
        </p:nvSpPr>
        <p:spPr>
          <a:xfrm rot="16200000" flipV="1">
            <a:off x="3336926" y="1295673"/>
            <a:ext cx="1223963" cy="1947863"/>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prstClr val="white"/>
              </a:solidFill>
            </a:endParaRPr>
          </a:p>
        </p:txBody>
      </p:sp>
      <p:sp>
        <p:nvSpPr>
          <p:cNvPr id="9" name="Flèche à angle droit 8"/>
          <p:cNvSpPr/>
          <p:nvPr/>
        </p:nvSpPr>
        <p:spPr>
          <a:xfrm rot="16200000" flipH="1" flipV="1">
            <a:off x="3331370" y="4747692"/>
            <a:ext cx="1235075" cy="1947863"/>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prstClr val="white"/>
              </a:solidFill>
            </a:endParaRPr>
          </a:p>
        </p:txBody>
      </p:sp>
      <p:sp>
        <p:nvSpPr>
          <p:cNvPr id="10" name="Flèche droite 9"/>
          <p:cNvSpPr/>
          <p:nvPr/>
        </p:nvSpPr>
        <p:spPr>
          <a:xfrm>
            <a:off x="3394076" y="3818210"/>
            <a:ext cx="1528763" cy="5762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prstClr val="white"/>
              </a:solidFill>
            </a:endParaRPr>
          </a:p>
        </p:txBody>
      </p:sp>
      <p:sp>
        <p:nvSpPr>
          <p:cNvPr id="12298" name="ZoneTexte 10"/>
          <p:cNvSpPr txBox="1">
            <a:spLocks noChangeArrowheads="1"/>
          </p:cNvSpPr>
          <p:nvPr/>
        </p:nvSpPr>
        <p:spPr bwMode="auto">
          <a:xfrm>
            <a:off x="3394076" y="1760811"/>
            <a:ext cx="1069975" cy="369887"/>
          </a:xfrm>
          <a:prstGeom prst="rect">
            <a:avLst/>
          </a:prstGeom>
          <a:noFill/>
          <a:ln w="9525">
            <a:noFill/>
            <a:miter lim="800000"/>
            <a:headEnd/>
            <a:tailEnd/>
          </a:ln>
        </p:spPr>
        <p:txBody>
          <a:bodyPr wrap="none">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a:defRPr/>
            </a:pPr>
            <a:r>
              <a:rPr lang="fr-FR" sz="1800" b="1" dirty="0">
                <a:solidFill>
                  <a:schemeClr val="bg1"/>
                </a:solidFill>
                <a:effectLst>
                  <a:outerShdw blurRad="50800" dist="38100" dir="2700000" algn="tl" rotWithShape="0">
                    <a:prstClr val="black">
                      <a:alpha val="40000"/>
                    </a:prstClr>
                  </a:outerShdw>
                </a:effectLst>
              </a:rPr>
              <a:t>Robustes</a:t>
            </a:r>
          </a:p>
        </p:txBody>
      </p:sp>
      <p:sp>
        <p:nvSpPr>
          <p:cNvPr id="12299" name="ZoneTexte 11"/>
          <p:cNvSpPr txBox="1">
            <a:spLocks noChangeArrowheads="1"/>
          </p:cNvSpPr>
          <p:nvPr/>
        </p:nvSpPr>
        <p:spPr bwMode="auto">
          <a:xfrm>
            <a:off x="3429001" y="3902347"/>
            <a:ext cx="1000125" cy="368300"/>
          </a:xfrm>
          <a:prstGeom prst="rect">
            <a:avLst/>
          </a:prstGeom>
          <a:noFill/>
          <a:ln w="9525">
            <a:noFill/>
            <a:miter lim="800000"/>
            <a:headEnd/>
            <a:tailEnd/>
          </a:ln>
        </p:spPr>
        <p:txBody>
          <a:bodyPr>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a:defRPr/>
            </a:pPr>
            <a:r>
              <a:rPr lang="fr-FR" sz="1800" b="1" dirty="0">
                <a:solidFill>
                  <a:schemeClr val="bg1"/>
                </a:solidFill>
                <a:effectLst>
                  <a:outerShdw blurRad="50800" dist="38100" dir="2700000" algn="tl" rotWithShape="0">
                    <a:prstClr val="black">
                      <a:alpha val="40000"/>
                    </a:prstClr>
                  </a:outerShdw>
                </a:effectLst>
              </a:rPr>
              <a:t>Fragiles</a:t>
            </a:r>
          </a:p>
        </p:txBody>
      </p:sp>
      <p:sp>
        <p:nvSpPr>
          <p:cNvPr id="70667" name="ZoneTexte 12"/>
          <p:cNvSpPr txBox="1">
            <a:spLocks noChangeArrowheads="1"/>
          </p:cNvSpPr>
          <p:nvPr/>
        </p:nvSpPr>
        <p:spPr bwMode="auto">
          <a:xfrm>
            <a:off x="3255963" y="5834336"/>
            <a:ext cx="13446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a:defRPr/>
            </a:pPr>
            <a:r>
              <a:rPr lang="fr-FR" sz="1800" b="1" dirty="0">
                <a:solidFill>
                  <a:schemeClr val="bg1"/>
                </a:solidFill>
                <a:effectLst>
                  <a:outerShdw blurRad="50800" dist="38100" dir="2700000" algn="tl" rotWithShape="0">
                    <a:prstClr val="black">
                      <a:alpha val="40000"/>
                    </a:prstClr>
                  </a:outerShdw>
                </a:effectLst>
              </a:rPr>
              <a:t>Dépendants</a:t>
            </a:r>
          </a:p>
        </p:txBody>
      </p:sp>
      <p:cxnSp>
        <p:nvCxnSpPr>
          <p:cNvPr id="16" name="Connecteur droit avec flèche 15"/>
          <p:cNvCxnSpPr/>
          <p:nvPr/>
        </p:nvCxnSpPr>
        <p:spPr>
          <a:xfrm>
            <a:off x="6479297" y="2702992"/>
            <a:ext cx="0" cy="503237"/>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p:nvPr/>
        </p:nvCxnSpPr>
        <p:spPr>
          <a:xfrm flipV="1">
            <a:off x="6846950" y="2633360"/>
            <a:ext cx="0" cy="503237"/>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p:nvPr/>
        </p:nvCxnSpPr>
        <p:spPr>
          <a:xfrm>
            <a:off x="7446963" y="4754836"/>
            <a:ext cx="0" cy="504825"/>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p:nvPr/>
        </p:nvCxnSpPr>
        <p:spPr>
          <a:xfrm flipV="1">
            <a:off x="7805738" y="4756423"/>
            <a:ext cx="0" cy="504825"/>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p:nvCxnSpPr>
        <p:spPr>
          <a:xfrm>
            <a:off x="7662864" y="4899298"/>
            <a:ext cx="287337" cy="288925"/>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Connecteur droit 29"/>
          <p:cNvCxnSpPr/>
          <p:nvPr/>
        </p:nvCxnSpPr>
        <p:spPr>
          <a:xfrm flipH="1">
            <a:off x="7662864" y="4899298"/>
            <a:ext cx="287337" cy="288925"/>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pic>
        <p:nvPicPr>
          <p:cNvPr id="61457" name="Imag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9967914" y="3518173"/>
            <a:ext cx="5667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58" name="Image 4"/>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9472703" y="5621114"/>
            <a:ext cx="1163547" cy="876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459" name="Grouper 12"/>
          <p:cNvGrpSpPr>
            <a:grpSpLocks/>
          </p:cNvGrpSpPr>
          <p:nvPr/>
        </p:nvGrpSpPr>
        <p:grpSpPr bwMode="auto">
          <a:xfrm>
            <a:off x="1558925" y="3232422"/>
            <a:ext cx="1835150" cy="1735138"/>
            <a:chOff x="34925" y="3057428"/>
            <a:chExt cx="1834974" cy="1734679"/>
          </a:xfrm>
        </p:grpSpPr>
        <p:grpSp>
          <p:nvGrpSpPr>
            <p:cNvPr id="61465" name="Grouper 6"/>
            <p:cNvGrpSpPr>
              <a:grpSpLocks/>
            </p:cNvGrpSpPr>
            <p:nvPr/>
          </p:nvGrpSpPr>
          <p:grpSpPr bwMode="auto">
            <a:xfrm>
              <a:off x="34925" y="3057428"/>
              <a:ext cx="1834974" cy="1734679"/>
              <a:chOff x="34925" y="3057428"/>
              <a:chExt cx="1834974" cy="1734679"/>
            </a:xfrm>
          </p:grpSpPr>
          <p:pic>
            <p:nvPicPr>
              <p:cNvPr id="61467" name="Image 21"/>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34925" y="3057428"/>
                <a:ext cx="1834974" cy="1734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gner un rectangle avec un coin du même côté 5"/>
              <p:cNvSpPr/>
              <p:nvPr/>
            </p:nvSpPr>
            <p:spPr>
              <a:xfrm rot="21195971">
                <a:off x="192073" y="4000154"/>
                <a:ext cx="347629" cy="336461"/>
              </a:xfrm>
              <a:prstGeom prst="snip2SameRect">
                <a:avLst/>
              </a:prstGeom>
              <a:solidFill>
                <a:schemeClr val="bg1">
                  <a:lumMod val="65000"/>
                </a:schemeClr>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grpSp>
        <p:sp>
          <p:nvSpPr>
            <p:cNvPr id="11" name="Ellipse 10"/>
            <p:cNvSpPr/>
            <p:nvPr/>
          </p:nvSpPr>
          <p:spPr>
            <a:xfrm rot="969627">
              <a:off x="1285755" y="3089170"/>
              <a:ext cx="249214" cy="265043"/>
            </a:xfrm>
            <a:prstGeom prst="ellipse">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grpSp>
      <p:grpSp>
        <p:nvGrpSpPr>
          <p:cNvPr id="61460" name="Grouper 18"/>
          <p:cNvGrpSpPr>
            <a:grpSpLocks/>
          </p:cNvGrpSpPr>
          <p:nvPr/>
        </p:nvGrpSpPr>
        <p:grpSpPr bwMode="auto">
          <a:xfrm>
            <a:off x="9780326" y="1236886"/>
            <a:ext cx="714375" cy="1192212"/>
            <a:chOff x="8366503" y="1318498"/>
            <a:chExt cx="714779" cy="1193483"/>
          </a:xfrm>
        </p:grpSpPr>
        <p:grpSp>
          <p:nvGrpSpPr>
            <p:cNvPr id="61461" name="Grouper 16"/>
            <p:cNvGrpSpPr>
              <a:grpSpLocks/>
            </p:cNvGrpSpPr>
            <p:nvPr/>
          </p:nvGrpSpPr>
          <p:grpSpPr bwMode="auto">
            <a:xfrm>
              <a:off x="8366503" y="1318498"/>
              <a:ext cx="714779" cy="1193483"/>
              <a:chOff x="8366503" y="1318498"/>
              <a:chExt cx="714779" cy="1193483"/>
            </a:xfrm>
          </p:grpSpPr>
          <p:pic>
            <p:nvPicPr>
              <p:cNvPr id="61463" name="Image 3"/>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8366503" y="1318498"/>
                <a:ext cx="714779" cy="1193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p:cNvSpPr>
                <a:spLocks noChangeArrowheads="1"/>
              </p:cNvSpPr>
              <p:nvPr/>
            </p:nvSpPr>
            <p:spPr bwMode="auto">
              <a:xfrm>
                <a:off x="8728658" y="1637925"/>
                <a:ext cx="85773" cy="184346"/>
              </a:xfrm>
              <a:prstGeom prst="rect">
                <a:avLst/>
              </a:prstGeom>
              <a:solidFill>
                <a:schemeClr val="tx1"/>
              </a:solidFill>
              <a:ln w="9525">
                <a:solidFill>
                  <a:schemeClr val="tx1"/>
                </a:solidFill>
                <a:miter lim="800000"/>
                <a:headEnd/>
                <a:tailEnd/>
              </a:ln>
              <a:effectLst>
                <a:outerShdw blurRad="40000" dist="23000" dir="5400000" rotWithShape="0">
                  <a:srgbClr val="000000">
                    <a:alpha val="34998"/>
                  </a:srgbClr>
                </a:outerShdw>
              </a:effectLst>
            </p:spPr>
            <p:txBody>
              <a:bodyPr anchor="ctr"/>
              <a:lstStyle/>
              <a:p>
                <a:pPr algn="ctr">
                  <a:defRPr/>
                </a:pPr>
                <a:endParaRPr lang="fr-FR">
                  <a:solidFill>
                    <a:schemeClr val="lt1"/>
                  </a:solidFill>
                </a:endParaRPr>
              </a:p>
            </p:txBody>
          </p:sp>
        </p:grpSp>
        <p:sp>
          <p:nvSpPr>
            <p:cNvPr id="18" name="Rectangle 17"/>
            <p:cNvSpPr>
              <a:spLocks noChangeArrowheads="1"/>
            </p:cNvSpPr>
            <p:nvPr/>
          </p:nvSpPr>
          <p:spPr bwMode="auto">
            <a:xfrm rot="-1434096">
              <a:off x="8814431" y="1609320"/>
              <a:ext cx="130249" cy="46087"/>
            </a:xfrm>
            <a:prstGeom prst="rect">
              <a:avLst/>
            </a:prstGeom>
            <a:solidFill>
              <a:schemeClr val="tx1"/>
            </a:solidFill>
            <a:ln w="9525">
              <a:solidFill>
                <a:schemeClr val="tx1"/>
              </a:solidFill>
              <a:miter lim="800000"/>
              <a:headEnd/>
              <a:tailEnd/>
            </a:ln>
            <a:effectLst>
              <a:outerShdw blurRad="40000" dist="23000" dir="5400000" rotWithShape="0">
                <a:srgbClr val="000000">
                  <a:alpha val="34998"/>
                </a:srgbClr>
              </a:outerShdw>
            </a:effectLst>
          </p:spPr>
          <p:txBody>
            <a:bodyPr anchor="ctr"/>
            <a:lstStyle/>
            <a:p>
              <a:pPr algn="ctr">
                <a:defRPr/>
              </a:pPr>
              <a:endParaRPr lang="fr-FR">
                <a:solidFill>
                  <a:schemeClr val="lt1"/>
                </a:solidFill>
              </a:endParaRPr>
            </a:p>
          </p:txBody>
        </p:sp>
      </p:grpSp>
      <p:sp>
        <p:nvSpPr>
          <p:cNvPr id="32" name="Titre 1">
            <a:extLst>
              <a:ext uri="{FF2B5EF4-FFF2-40B4-BE49-F238E27FC236}">
                <a16:creationId xmlns:a16="http://schemas.microsoft.com/office/drawing/2014/main" id="{2CEAB5D8-C0DE-452C-8393-783CA44EF465}"/>
              </a:ext>
            </a:extLst>
          </p:cNvPr>
          <p:cNvSpPr txBox="1">
            <a:spLocks/>
          </p:cNvSpPr>
          <p:nvPr/>
        </p:nvSpPr>
        <p:spPr>
          <a:xfrm>
            <a:off x="1861351" y="407586"/>
            <a:ext cx="8629096" cy="61690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altLang="fr-FR" sz="3200" b="1">
                <a:solidFill>
                  <a:schemeClr val="accent2">
                    <a:lumMod val="75000"/>
                  </a:schemeClr>
                </a:solidFill>
                <a:latin typeface="Arial Black" panose="020B0A04020102020204" pitchFamily="34" charset="0"/>
                <a:ea typeface="ＭＳ Ｐゴシック" charset="-128"/>
              </a:rPr>
              <a:t>Trois catégories de personnes âgées</a:t>
            </a:r>
            <a:endParaRPr lang="fr-FR" altLang="fr-FR" sz="3200" b="1" dirty="0">
              <a:solidFill>
                <a:schemeClr val="accent2">
                  <a:lumMod val="75000"/>
                </a:schemeClr>
              </a:solidFill>
              <a:latin typeface="Arial Black" panose="020B0A04020102020204" pitchFamily="34" charset="0"/>
              <a:ea typeface="ＭＳ Ｐゴシック" charset="-128"/>
            </a:endParaRPr>
          </a:p>
        </p:txBody>
      </p:sp>
    </p:spTree>
    <p:extLst>
      <p:ext uri="{BB962C8B-B14F-4D97-AF65-F5344CB8AC3E}">
        <p14:creationId xmlns:p14="http://schemas.microsoft.com/office/powerpoint/2010/main" val="19554789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7675"/>
            <a:ext cx="12192000" cy="1143000"/>
          </a:xfrm>
        </p:spPr>
        <p:txBody>
          <a:bodyPr>
            <a:normAutofit/>
          </a:bodyPr>
          <a:lstStyle/>
          <a:p>
            <a:pPr algn="ctr"/>
            <a:r>
              <a:rPr lang="fr-FR" sz="3600" b="1" dirty="0">
                <a:solidFill>
                  <a:srgbClr val="002060"/>
                </a:solidFill>
                <a:latin typeface="Arial" panose="020B0604020202020204" pitchFamily="34" charset="0"/>
                <a:cs typeface="Arial" panose="020B0604020202020204" pitchFamily="34" charset="0"/>
              </a:rPr>
              <a:t>Modèle de prévention de la dépendance</a:t>
            </a:r>
          </a:p>
        </p:txBody>
      </p:sp>
      <p:grpSp>
        <p:nvGrpSpPr>
          <p:cNvPr id="14" name="Grouper 13"/>
          <p:cNvGrpSpPr/>
          <p:nvPr/>
        </p:nvGrpSpPr>
        <p:grpSpPr>
          <a:xfrm>
            <a:off x="2783634" y="1700809"/>
            <a:ext cx="6912767" cy="3773885"/>
            <a:chOff x="1547665" y="2853084"/>
            <a:chExt cx="6912767" cy="3773885"/>
          </a:xfrm>
        </p:grpSpPr>
        <p:grpSp>
          <p:nvGrpSpPr>
            <p:cNvPr id="9" name="Grouper 8"/>
            <p:cNvGrpSpPr/>
            <p:nvPr/>
          </p:nvGrpSpPr>
          <p:grpSpPr>
            <a:xfrm>
              <a:off x="1547665" y="2853084"/>
              <a:ext cx="5149307" cy="3767416"/>
              <a:chOff x="1835697" y="2420888"/>
              <a:chExt cx="5256584" cy="3767416"/>
            </a:xfrm>
          </p:grpSpPr>
          <p:pic>
            <p:nvPicPr>
              <p:cNvPr id="6146" name="Picture 2"/>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835697" y="2420888"/>
                <a:ext cx="5256584" cy="3767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Grouper 3"/>
              <p:cNvGrpSpPr/>
              <p:nvPr/>
            </p:nvGrpSpPr>
            <p:grpSpPr>
              <a:xfrm>
                <a:off x="3707904" y="4436964"/>
                <a:ext cx="1584176" cy="576064"/>
                <a:chOff x="3707904" y="4436964"/>
                <a:chExt cx="1584176" cy="576064"/>
              </a:xfrm>
            </p:grpSpPr>
            <p:sp>
              <p:nvSpPr>
                <p:cNvPr id="12" name="ZoneTexte 11"/>
                <p:cNvSpPr txBox="1"/>
                <p:nvPr/>
              </p:nvSpPr>
              <p:spPr>
                <a:xfrm>
                  <a:off x="3707904" y="4479355"/>
                  <a:ext cx="1584176" cy="461665"/>
                </a:xfrm>
                <a:prstGeom prst="rect">
                  <a:avLst/>
                </a:prstGeom>
                <a:solidFill>
                  <a:schemeClr val="bg1"/>
                </a:solidFill>
              </p:spPr>
              <p:txBody>
                <a:bodyPr wrap="square" rtlCol="0">
                  <a:spAutoFit/>
                </a:bodyPr>
                <a:lstStyle/>
                <a:p>
                  <a:pPr algn="ctr"/>
                  <a:r>
                    <a:rPr lang="fr-FR" sz="2400" b="1" i="1" dirty="0">
                      <a:solidFill>
                        <a:schemeClr val="accent2"/>
                      </a:solidFill>
                      <a:effectLst>
                        <a:outerShdw blurRad="38100" dist="38100" dir="2700000" algn="tl">
                          <a:srgbClr val="000000">
                            <a:alpha val="43137"/>
                          </a:srgbClr>
                        </a:outerShdw>
                      </a:effectLst>
                    </a:rPr>
                    <a:t>FRAGILES</a:t>
                  </a:r>
                </a:p>
              </p:txBody>
            </p:sp>
            <p:sp>
              <p:nvSpPr>
                <p:cNvPr id="10" name="Ellipse 9"/>
                <p:cNvSpPr/>
                <p:nvPr/>
              </p:nvSpPr>
              <p:spPr>
                <a:xfrm>
                  <a:off x="3707904" y="4436964"/>
                  <a:ext cx="1584176" cy="576064"/>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grpSp>
        <p:sp>
          <p:nvSpPr>
            <p:cNvPr id="7" name="ZoneTexte 6"/>
            <p:cNvSpPr txBox="1"/>
            <p:nvPr/>
          </p:nvSpPr>
          <p:spPr>
            <a:xfrm>
              <a:off x="3635896" y="3789040"/>
              <a:ext cx="1763461" cy="461665"/>
            </a:xfrm>
            <a:prstGeom prst="rect">
              <a:avLst/>
            </a:prstGeom>
            <a:solidFill>
              <a:schemeClr val="bg1"/>
            </a:solidFill>
          </p:spPr>
          <p:txBody>
            <a:bodyPr wrap="square" rtlCol="0">
              <a:spAutoFit/>
            </a:bodyPr>
            <a:lstStyle/>
            <a:p>
              <a:pPr algn="ctr"/>
              <a:r>
                <a:rPr lang="fr-FR" sz="2400" b="1" i="1" dirty="0">
                  <a:solidFill>
                    <a:srgbClr val="008000"/>
                  </a:solidFill>
                  <a:effectLst>
                    <a:outerShdw blurRad="38100" dist="38100" dir="2700000" algn="tl">
                      <a:srgbClr val="000000">
                        <a:alpha val="43137"/>
                      </a:srgbClr>
                    </a:outerShdw>
                  </a:effectLst>
                </a:rPr>
                <a:t>ROBUSTES</a:t>
              </a:r>
            </a:p>
          </p:txBody>
        </p:sp>
        <p:sp>
          <p:nvSpPr>
            <p:cNvPr id="8" name="ZoneTexte 7"/>
            <p:cNvSpPr txBox="1"/>
            <p:nvPr/>
          </p:nvSpPr>
          <p:spPr>
            <a:xfrm>
              <a:off x="6414817" y="6165304"/>
              <a:ext cx="2045615" cy="461665"/>
            </a:xfrm>
            <a:prstGeom prst="rect">
              <a:avLst/>
            </a:prstGeom>
            <a:solidFill>
              <a:schemeClr val="bg1"/>
            </a:solidFill>
          </p:spPr>
          <p:txBody>
            <a:bodyPr wrap="square" rtlCol="0">
              <a:spAutoFit/>
            </a:bodyPr>
            <a:lstStyle/>
            <a:p>
              <a:pPr algn="ctr"/>
              <a:r>
                <a:rPr lang="fr-FR" sz="2400" b="1" i="1" dirty="0">
                  <a:solidFill>
                    <a:srgbClr val="FF0000"/>
                  </a:solidFill>
                  <a:effectLst>
                    <a:outerShdw blurRad="38100" dist="38100" dir="2700000" algn="tl">
                      <a:srgbClr val="000000">
                        <a:alpha val="43137"/>
                      </a:srgbClr>
                    </a:outerShdw>
                  </a:effectLst>
                </a:rPr>
                <a:t>DEPENDANTS</a:t>
              </a:r>
            </a:p>
          </p:txBody>
        </p:sp>
      </p:grpSp>
      <p:cxnSp>
        <p:nvCxnSpPr>
          <p:cNvPr id="5" name="Connecteur droit avec flèche 4"/>
          <p:cNvCxnSpPr>
            <a:cxnSpLocks/>
            <a:endCxn id="15" idx="0"/>
          </p:cNvCxnSpPr>
          <p:nvPr/>
        </p:nvCxnSpPr>
        <p:spPr>
          <a:xfrm>
            <a:off x="2279576" y="2564905"/>
            <a:ext cx="3780420" cy="3096343"/>
          </a:xfrm>
          <a:prstGeom prst="straightConnector1">
            <a:avLst/>
          </a:prstGeom>
          <a:ln w="57150" cmpd="sng">
            <a:solidFill>
              <a:srgbClr val="800000"/>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6" name="ZoneTexte 5"/>
          <p:cNvSpPr txBox="1"/>
          <p:nvPr/>
        </p:nvSpPr>
        <p:spPr>
          <a:xfrm rot="2190646">
            <a:off x="2805941" y="3933852"/>
            <a:ext cx="1335221" cy="646331"/>
          </a:xfrm>
          <a:prstGeom prst="rect">
            <a:avLst/>
          </a:prstGeom>
          <a:noFill/>
        </p:spPr>
        <p:txBody>
          <a:bodyPr wrap="none" rtlCol="0">
            <a:spAutoFit/>
          </a:bodyPr>
          <a:lstStyle/>
          <a:p>
            <a:r>
              <a:rPr lang="fr-FR" sz="3600" b="1" dirty="0">
                <a:solidFill>
                  <a:srgbClr val="800000"/>
                </a:solidFill>
                <a:effectLst>
                  <a:outerShdw blurRad="50800" dist="38100" dir="2700000" algn="tl" rotWithShape="0">
                    <a:prstClr val="black">
                      <a:alpha val="40000"/>
                    </a:prstClr>
                  </a:outerShdw>
                </a:effectLst>
              </a:rPr>
              <a:t>ICOPE</a:t>
            </a:r>
          </a:p>
        </p:txBody>
      </p:sp>
      <p:sp>
        <p:nvSpPr>
          <p:cNvPr id="3" name="Espace réservé du contenu 2"/>
          <p:cNvSpPr>
            <a:spLocks noGrp="1"/>
          </p:cNvSpPr>
          <p:nvPr>
            <p:ph idx="1"/>
          </p:nvPr>
        </p:nvSpPr>
        <p:spPr>
          <a:xfrm>
            <a:off x="1703512" y="980728"/>
            <a:ext cx="8712968" cy="1080120"/>
          </a:xfrm>
        </p:spPr>
        <p:txBody>
          <a:bodyPr anchor="ctr">
            <a:noAutofit/>
          </a:bodyPr>
          <a:lstStyle/>
          <a:p>
            <a:pPr>
              <a:buClr>
                <a:schemeClr val="accent2">
                  <a:lumMod val="75000"/>
                </a:schemeClr>
              </a:buClr>
              <a:buFont typeface="Arial"/>
              <a:buChar char="•"/>
            </a:pPr>
            <a:r>
              <a:rPr lang="fr-FR" dirty="0"/>
              <a:t>Intervient précocement </a:t>
            </a:r>
            <a:r>
              <a:rPr lang="fr-FR" b="1" dirty="0">
                <a:solidFill>
                  <a:schemeClr val="accent2"/>
                </a:solidFill>
              </a:rPr>
              <a:t>avant la « Fragilité »</a:t>
            </a:r>
          </a:p>
        </p:txBody>
      </p:sp>
      <p:sp>
        <p:nvSpPr>
          <p:cNvPr id="15" name="Espace réservé du contenu 2"/>
          <p:cNvSpPr txBox="1">
            <a:spLocks/>
          </p:cNvSpPr>
          <p:nvPr/>
        </p:nvSpPr>
        <p:spPr>
          <a:xfrm>
            <a:off x="1703512" y="5661248"/>
            <a:ext cx="8712968" cy="1080120"/>
          </a:xfrm>
          <a:prstGeom prst="rect">
            <a:avLst/>
          </a:prstGeom>
        </p:spPr>
        <p:txBody>
          <a:bodyPr vert="horz" lIns="91440" tIns="45720" rIns="91440" bIns="45720" rtlCol="0" anchor="ctr">
            <a:noAutofit/>
          </a:bodyPr>
          <a:lstStyle>
            <a:lvl1pPr marL="342900" indent="-342900" algn="l" defTabSz="914400" rtl="0" eaLnBrk="1" latinLnBrk="0" hangingPunct="1">
              <a:spcBef>
                <a:spcPct val="20000"/>
              </a:spcBef>
              <a:buClr>
                <a:schemeClr val="accent2">
                  <a:lumMod val="75000"/>
                </a:schemeClr>
              </a:buClr>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bg2">
                  <a:lumMod val="50000"/>
                </a:schemeClr>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a:buChar char="•"/>
            </a:pPr>
            <a:r>
              <a:rPr lang="fr-FR" sz="2800" dirty="0"/>
              <a:t>Dès la deuxième moitié de la vie</a:t>
            </a:r>
            <a:r>
              <a:rPr lang="mr-IN" sz="2800" dirty="0"/>
              <a:t>…</a:t>
            </a:r>
            <a:endParaRPr lang="fr-FR" sz="2800" b="1" dirty="0">
              <a:solidFill>
                <a:schemeClr val="accent1">
                  <a:lumMod val="75000"/>
                </a:schemeClr>
              </a:solidFill>
            </a:endParaRPr>
          </a:p>
        </p:txBody>
      </p:sp>
    </p:spTree>
    <p:extLst>
      <p:ext uri="{BB962C8B-B14F-4D97-AF65-F5344CB8AC3E}">
        <p14:creationId xmlns:p14="http://schemas.microsoft.com/office/powerpoint/2010/main" val="39720316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340</TotalTime>
  <Words>2481</Words>
  <Application>Microsoft Office PowerPoint</Application>
  <PresentationFormat>Grand écran</PresentationFormat>
  <Paragraphs>264</Paragraphs>
  <Slides>21</Slides>
  <Notes>21</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21</vt:i4>
      </vt:variant>
    </vt:vector>
  </HeadingPairs>
  <TitlesOfParts>
    <vt:vector size="31" baseType="lpstr">
      <vt:lpstr>Arial</vt:lpstr>
      <vt:lpstr>Arial Black</vt:lpstr>
      <vt:lpstr>Calibri</vt:lpstr>
      <vt:lpstr>Calibri Light</vt:lpstr>
      <vt:lpstr>Corbel</vt:lpstr>
      <vt:lpstr>Lucida Grande</vt:lpstr>
      <vt:lpstr>Times New Roman</vt:lpstr>
      <vt:lpstr>Verdana</vt:lpstr>
      <vt:lpstr>Wingdings</vt:lpstr>
      <vt:lpstr>Thème Office</vt:lpstr>
      <vt:lpstr>Programme ICOPE de l’OMS  Soins intégrés pour la personne âgée</vt:lpstr>
      <vt:lpstr>World Report on Ageing and Health</vt:lpstr>
      <vt:lpstr>World Report on Ageing and Health</vt:lpstr>
      <vt:lpstr>Vieillir en bonne santé  « Healthy ageing »</vt:lpstr>
      <vt:lpstr>Aptitude Fonctionnelle</vt:lpstr>
      <vt:lpstr>Evolution de la capacité intrinsèque et de l’aptitude fonctionnelle</vt:lpstr>
      <vt:lpstr>Objectif OMS: réduire le nombre de sujets dépendants de 15 millions d’ici 2025 </vt:lpstr>
      <vt:lpstr>Présentation PowerPoint</vt:lpstr>
      <vt:lpstr>Modèle de prévention de la dépendance</vt:lpstr>
      <vt:lpstr>Présentation PowerPoint</vt:lpstr>
      <vt:lpstr>Présentation PowerPoint</vt:lpstr>
      <vt:lpstr>Présentation PowerPoint</vt:lpstr>
      <vt:lpstr>Présentation PowerPoint</vt:lpstr>
      <vt:lpstr>Présentation PowerPoint</vt:lpstr>
      <vt:lpstr>Résultats à l’issue de l’étape1 Un exemple sur ICOPE Monitor</vt:lpstr>
      <vt:lpstr>Présentation PowerPoint</vt:lpstr>
      <vt:lpstr>Caractéristiques des seniors ayant eu au moins 1 étape1 (N= 17 528) Données de la base de données entre 01/01/2020 et 31/03/2022 inclus  en excluant les patients inclus dans le projet INSPIRE T</vt:lpstr>
      <vt:lpstr>ICOPE une opportunité… </vt:lpstr>
      <vt:lpstr>Points clés</vt:lpstr>
      <vt:lpstr>Présentation PowerPoint</vt:lpstr>
      <vt:lpstr>Contacts ERVPD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Programme de l’OMS  ICOPE (soins intégrés pour la personne âgée)</dc:title>
  <dc:creator>De KERIMEL Justine</dc:creator>
  <cp:lastModifiedBy>carole gavigniaux</cp:lastModifiedBy>
  <cp:revision>64</cp:revision>
  <cp:lastPrinted>2023-01-05T08:35:29Z</cp:lastPrinted>
  <dcterms:created xsi:type="dcterms:W3CDTF">2022-04-01T13:12:19Z</dcterms:created>
  <dcterms:modified xsi:type="dcterms:W3CDTF">2023-04-14T20:00:52Z</dcterms:modified>
</cp:coreProperties>
</file>