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3" r:id="rId3"/>
    <p:sldId id="264" r:id="rId4"/>
    <p:sldId id="291" r:id="rId5"/>
    <p:sldId id="294" r:id="rId6"/>
    <p:sldId id="296" r:id="rId7"/>
    <p:sldId id="263" r:id="rId8"/>
    <p:sldId id="292" r:id="rId9"/>
    <p:sldId id="29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44" autoAdjust="0"/>
    <p:restoredTop sz="94629" autoAdjust="0"/>
  </p:normalViewPr>
  <p:slideViewPr>
    <p:cSldViewPr>
      <p:cViewPr varScale="1">
        <p:scale>
          <a:sx n="81" d="100"/>
          <a:sy n="81" d="100"/>
        </p:scale>
        <p:origin x="1464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Direction générale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9E3AC-D7ED-414B-969E-BE6F58B02ED2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D0199-307C-49AC-9551-5A1E2F2A17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78764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Direction générale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2E3A3-F2EB-4A91-8543-1382DF0DF702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D387A-9F3B-490E-A505-685E2B585E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8915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Pour créer une nouvelle diapositive, clic droit 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 « nouvelle diapositive », puis un nouveau</a:t>
            </a:r>
            <a:r>
              <a:rPr lang="fr-FR" b="1" baseline="0" dirty="0">
                <a:solidFill>
                  <a:srgbClr val="FF0000"/>
                </a:solidFill>
                <a:sym typeface="Wingdings" pitchFamily="2" charset="2"/>
              </a:rPr>
              <a:t> clic droit sur cette diapositive  « disposition » : vous avez le choix entre plusieurs formats : un grand titre, du contenu, ou une comparaison de 2 contenus.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D387A-9F3B-490E-A505-685E2B585E9B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/>
              <a:t>Direction générale</a:t>
            </a:r>
          </a:p>
        </p:txBody>
      </p:sp>
    </p:spTree>
    <p:extLst>
      <p:ext uri="{BB962C8B-B14F-4D97-AF65-F5344CB8AC3E}">
        <p14:creationId xmlns:p14="http://schemas.microsoft.com/office/powerpoint/2010/main" val="3763813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</a:rPr>
              <a:t>Pour créer une nouvelle diapositive, clic droit 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 « nouvelle diapositive », puis un nouveau</a:t>
            </a:r>
            <a:r>
              <a:rPr lang="fr-FR" b="1" baseline="0" dirty="0">
                <a:solidFill>
                  <a:srgbClr val="FF0000"/>
                </a:solidFill>
                <a:sym typeface="Wingdings" pitchFamily="2" charset="2"/>
              </a:rPr>
              <a:t> clic droit sur cette diapositive  « disposition » : vous avez le choix entre plusieurs formats : un grand titre, du contenu, ou une comparaison de 2 contenus.</a:t>
            </a:r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D387A-9F3B-490E-A505-685E2B585E9B}" type="slidenum">
              <a:rPr lang="fr-FR" smtClean="0"/>
              <a:t>3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/>
              <a:t>Direction générale</a:t>
            </a:r>
          </a:p>
        </p:txBody>
      </p:sp>
    </p:spTree>
    <p:extLst>
      <p:ext uri="{BB962C8B-B14F-4D97-AF65-F5344CB8AC3E}">
        <p14:creationId xmlns:p14="http://schemas.microsoft.com/office/powerpoint/2010/main" val="96736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</a:rPr>
              <a:t>Pour créer une nouvelle diapositive, clic droit 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 « nouvelle diapositive », puis un nouveau</a:t>
            </a:r>
            <a:r>
              <a:rPr lang="fr-FR" b="1" baseline="0" dirty="0">
                <a:solidFill>
                  <a:srgbClr val="FF0000"/>
                </a:solidFill>
                <a:sym typeface="Wingdings" pitchFamily="2" charset="2"/>
              </a:rPr>
              <a:t> clic droit sur cette diapositive  « disposition » : vous avez le choix entre plusieurs formats : un grand titre, du contenu, ou une comparaison de 2 contenus.</a:t>
            </a:r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D387A-9F3B-490E-A505-685E2B585E9B}" type="slidenum">
              <a:rPr lang="fr-FR" smtClean="0"/>
              <a:t>7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/>
              <a:t>Direction générale</a:t>
            </a:r>
          </a:p>
        </p:txBody>
      </p:sp>
    </p:spTree>
    <p:extLst>
      <p:ext uri="{BB962C8B-B14F-4D97-AF65-F5344CB8AC3E}">
        <p14:creationId xmlns:p14="http://schemas.microsoft.com/office/powerpoint/2010/main" val="9673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rme libre 14"/>
          <p:cNvSpPr>
            <a:spLocks/>
          </p:cNvSpPr>
          <p:nvPr userDrawn="1"/>
        </p:nvSpPr>
        <p:spPr bwMode="auto">
          <a:xfrm rot="10800000">
            <a:off x="-1" y="836712"/>
            <a:ext cx="7374660" cy="48815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4697" y="0"/>
              </a:cxn>
              <a:cxn ang="0">
                <a:pos x="4697" y="367"/>
              </a:cxn>
              <a:cxn ang="0">
                <a:pos x="0" y="218"/>
              </a:cxn>
              <a:cxn ang="0">
                <a:pos x="4697" y="0"/>
              </a:cxn>
            </a:cxnLst>
            <a:rect l="0" t="0" r="0" b="0"/>
            <a:pathLst>
              <a:path w="4697" h="367">
                <a:moveTo>
                  <a:pt x="4697" y="0"/>
                </a:moveTo>
                <a:lnTo>
                  <a:pt x="4697" y="367"/>
                </a:lnTo>
                <a:lnTo>
                  <a:pt x="0" y="218"/>
                </a:lnTo>
                <a:lnTo>
                  <a:pt x="4697" y="0"/>
                </a:lnTo>
                <a:close/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 userDrawn="1"/>
        </p:nvSpPr>
        <p:spPr bwMode="auto">
          <a:xfrm rot="10800000">
            <a:off x="0" y="332655"/>
            <a:ext cx="9124394" cy="7886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0" y="0"/>
                </a:moveTo>
                <a:lnTo>
                  <a:pt x="5760" y="0"/>
                </a:lnTo>
                <a:lnTo>
                  <a:pt x="5760" y="528"/>
                </a:lnTo>
                <a:lnTo>
                  <a:pt x="48" y="0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 userDrawn="1"/>
        </p:nvSpPr>
        <p:spPr bwMode="auto">
          <a:xfrm rot="10800000">
            <a:off x="-3" y="-2"/>
            <a:ext cx="9147765" cy="155679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dirty="0"/>
              <a:t>Modifiez le style des sous-titres du masque</a:t>
            </a:r>
            <a:endParaRPr kumimoji="0" lang="en-US" dirty="0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>
            <a:off x="1687512" y="4973296"/>
            <a:ext cx="7456487" cy="48815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4697" y="0"/>
              </a:cxn>
              <a:cxn ang="0">
                <a:pos x="4697" y="367"/>
              </a:cxn>
              <a:cxn ang="0">
                <a:pos x="0" y="218"/>
              </a:cxn>
              <a:cxn ang="0">
                <a:pos x="4697" y="0"/>
              </a:cxn>
            </a:cxnLst>
            <a:rect l="0" t="0" r="0" b="0"/>
            <a:pathLst>
              <a:path w="4697" h="367">
                <a:moveTo>
                  <a:pt x="4697" y="0"/>
                </a:moveTo>
                <a:lnTo>
                  <a:pt x="4697" y="367"/>
                </a:lnTo>
                <a:lnTo>
                  <a:pt x="0" y="218"/>
                </a:lnTo>
                <a:lnTo>
                  <a:pt x="4697" y="0"/>
                </a:lnTo>
                <a:close/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35442" y="5258040"/>
            <a:ext cx="9108557" cy="7886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0" y="0"/>
                </a:moveTo>
                <a:lnTo>
                  <a:pt x="5760" y="0"/>
                </a:lnTo>
                <a:lnTo>
                  <a:pt x="5760" y="528"/>
                </a:lnTo>
                <a:lnTo>
                  <a:pt x="48" y="0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>
            <a:off x="-1" y="5021274"/>
            <a:ext cx="9144000" cy="186411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2" name="Connecteur droit 11"/>
          <p:cNvCxnSpPr/>
          <p:nvPr/>
        </p:nvCxnSpPr>
        <p:spPr>
          <a:xfrm>
            <a:off x="-3766" y="5017967"/>
            <a:ext cx="9147765" cy="7903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>
          <a:xfrm>
            <a:off x="7884368" y="6453336"/>
            <a:ext cx="1128152" cy="365760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rgbClr val="FFFFFF"/>
                </a:solidFill>
                <a:latin typeface="+mj-lt"/>
              </a:defRPr>
            </a:lvl1pPr>
            <a:extLst/>
          </a:lstStyle>
          <a:p>
            <a:r>
              <a:rPr lang="fr-FR"/>
              <a:t>21/03/2017</a:t>
            </a:r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2627785" y="6381328"/>
            <a:ext cx="5256584" cy="365125"/>
          </a:xfrm>
        </p:spPr>
        <p:txBody>
          <a:bodyPr/>
          <a:lstStyle>
            <a:lvl1pPr>
              <a:defRPr sz="1400">
                <a:solidFill>
                  <a:schemeClr val="accent1">
                    <a:tint val="20000"/>
                  </a:schemeClr>
                </a:solidFill>
                <a:latin typeface="+mj-lt"/>
              </a:defRPr>
            </a:lvl1pPr>
            <a:extLst/>
          </a:lstStyle>
          <a:p>
            <a:r>
              <a:rPr lang="fr-FR" dirty="0"/>
              <a:t>Groupe Hospitalier Tarbes - Lourdes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2" hasCustomPrompt="1"/>
          </p:nvPr>
        </p:nvSpPr>
        <p:spPr>
          <a:xfrm>
            <a:off x="7956376" y="208473"/>
            <a:ext cx="1440160" cy="648072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buNone/>
              <a:defRPr lang="fr-FR" sz="1600" b="1" kern="1200" dirty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>
              <a:defRPr sz="18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fr-FR" dirty="0"/>
              <a:t>DIRECTION GÉNÉRALE</a:t>
            </a:r>
          </a:p>
        </p:txBody>
      </p:sp>
      <p:pic>
        <p:nvPicPr>
          <p:cNvPr id="22" name="Picture 2" descr="C:\Users\julie.lorrain\Documents\hopital\infos\ppt presentation\photos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8210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julie.lorrain\Documents\hopital\affichage - graphisme\LOGOS\logo-cercle-couleur-CH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316" y="5413117"/>
            <a:ext cx="1424643" cy="142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ulie.lorrain\Documents\hopital\affichage - graphisme\LOGOS\logo-cercle-couleur-CHB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28" y="5413117"/>
            <a:ext cx="1424643" cy="142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Delicious" pitchFamily="50" charset="0"/>
              </a:defRPr>
            </a:lvl1pPr>
            <a:lvl2pPr>
              <a:defRPr>
                <a:latin typeface="Delicious" pitchFamily="50" charset="0"/>
              </a:defRPr>
            </a:lvl2pPr>
            <a:lvl3pPr>
              <a:defRPr>
                <a:latin typeface="Delicious" pitchFamily="50" charset="0"/>
              </a:defRPr>
            </a:lvl3pPr>
            <a:lvl4pPr>
              <a:defRPr>
                <a:latin typeface="Delicious" pitchFamily="50" charset="0"/>
              </a:defRPr>
            </a:lvl4pPr>
            <a:lvl5pPr>
              <a:defRPr>
                <a:latin typeface="Delicious" pitchFamily="50" charset="0"/>
              </a:defRPr>
            </a:lvl5pPr>
            <a:extLst/>
          </a:lstStyle>
          <a:p>
            <a:pPr lvl="0" eaLnBrk="1" latinLnBrk="0" hangingPunct="1"/>
            <a:r>
              <a:rPr lang="fr-FR" dirty="0"/>
              <a:t>Modifiez les styles du texte du masque</a:t>
            </a:r>
          </a:p>
          <a:p>
            <a:pPr lvl="1" eaLnBrk="1" latinLnBrk="0" hangingPunct="1"/>
            <a:r>
              <a:rPr lang="fr-FR" dirty="0"/>
              <a:t>Deuxième niveau</a:t>
            </a:r>
          </a:p>
          <a:p>
            <a:pPr lvl="2" eaLnBrk="1" latinLnBrk="0" hangingPunct="1"/>
            <a:r>
              <a:rPr lang="fr-FR" dirty="0"/>
              <a:t>Troisième niveau</a:t>
            </a:r>
          </a:p>
          <a:p>
            <a:pPr lvl="3" eaLnBrk="1" latinLnBrk="0" hangingPunct="1"/>
            <a:r>
              <a:rPr lang="fr-FR" dirty="0"/>
              <a:t>Quatrième niveau</a:t>
            </a:r>
          </a:p>
          <a:p>
            <a:pPr lvl="4" eaLnBrk="1" latinLnBrk="0" hangingPunct="1"/>
            <a:r>
              <a:rPr lang="fr-FR" dirty="0"/>
              <a:t>Cinquième niveau</a:t>
            </a:r>
            <a:endParaRPr kumimoji="0"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rgbClr val="0070C0"/>
                </a:solidFill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8" name="Picture 2" descr="C:\Users\julie.lorrain\Documents\hopital\affichage - graphisme\LOGOS\logo-cercle-couleur-CH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093296"/>
            <a:ext cx="744464" cy="74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julie.lorrain\Documents\hopital\affichage - graphisme\LOGOS\logo-cercle-couleur-CH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093296"/>
            <a:ext cx="744464" cy="74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9"/>
          <p:cNvSpPr>
            <a:spLocks/>
          </p:cNvSpPr>
          <p:nvPr userDrawn="1"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Forme libre 10"/>
          <p:cNvSpPr>
            <a:spLocks/>
          </p:cNvSpPr>
          <p:nvPr userDrawn="1"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riangle rectangle 11"/>
          <p:cNvSpPr>
            <a:spLocks/>
          </p:cNvSpPr>
          <p:nvPr userDrawn="1"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>
                <a:solidFill>
                  <a:srgbClr val="0070C0"/>
                </a:solidFill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dirty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dirty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Delicious" pitchFamily="50" charset="0"/>
              </a:defRPr>
            </a:lvl1pPr>
            <a:lvl2pPr>
              <a:defRPr sz="2000">
                <a:latin typeface="Delicious" pitchFamily="50" charset="0"/>
              </a:defRPr>
            </a:lvl2pPr>
            <a:lvl3pPr>
              <a:defRPr sz="1800">
                <a:latin typeface="Delicious" pitchFamily="50" charset="0"/>
              </a:defRPr>
            </a:lvl3pPr>
            <a:lvl4pPr>
              <a:defRPr sz="1600">
                <a:latin typeface="Delicious" pitchFamily="50" charset="0"/>
              </a:defRPr>
            </a:lvl4pPr>
            <a:lvl5pPr>
              <a:defRPr sz="1600">
                <a:latin typeface="Delicious" pitchFamily="50" charset="0"/>
              </a:defRPr>
            </a:lvl5pPr>
            <a:extLst/>
          </a:lstStyle>
          <a:p>
            <a:pPr lvl="0" eaLnBrk="1" latinLnBrk="0" hangingPunct="1"/>
            <a:r>
              <a:rPr lang="fr-FR" dirty="0"/>
              <a:t>Modifiez les styles du texte du masque</a:t>
            </a:r>
          </a:p>
          <a:p>
            <a:pPr lvl="1" eaLnBrk="1" latinLnBrk="0" hangingPunct="1"/>
            <a:r>
              <a:rPr lang="fr-FR" dirty="0"/>
              <a:t>Deuxième niveau</a:t>
            </a:r>
          </a:p>
          <a:p>
            <a:pPr lvl="2" eaLnBrk="1" latinLnBrk="0" hangingPunct="1"/>
            <a:r>
              <a:rPr lang="fr-FR" dirty="0"/>
              <a:t>Troisième niveau</a:t>
            </a:r>
          </a:p>
          <a:p>
            <a:pPr lvl="3" eaLnBrk="1" latinLnBrk="0" hangingPunct="1"/>
            <a:r>
              <a:rPr lang="fr-FR" dirty="0"/>
              <a:t>Quatrième niveau</a:t>
            </a:r>
          </a:p>
          <a:p>
            <a:pPr lvl="4" eaLnBrk="1" latinLnBrk="0" hangingPunct="1"/>
            <a:r>
              <a:rPr lang="fr-FR" dirty="0"/>
              <a:t>Cinquième niveau</a:t>
            </a:r>
            <a:endParaRPr kumimoji="0"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rgbClr val="0070C0"/>
                </a:solidFill>
                <a:latin typeface="Delicious" pitchFamily="50" charset="0"/>
              </a:defRPr>
            </a:lvl1pPr>
            <a:lvl2pPr>
              <a:defRPr sz="2000">
                <a:latin typeface="Delicious" pitchFamily="50" charset="0"/>
              </a:defRPr>
            </a:lvl2pPr>
            <a:lvl3pPr>
              <a:defRPr sz="1800">
                <a:latin typeface="Delicious" pitchFamily="50" charset="0"/>
              </a:defRPr>
            </a:lvl3pPr>
            <a:lvl4pPr>
              <a:defRPr sz="1600">
                <a:latin typeface="Delicious" pitchFamily="50" charset="0"/>
              </a:defRPr>
            </a:lvl4pPr>
            <a:lvl5pPr>
              <a:defRPr sz="1600">
                <a:latin typeface="Delicious" pitchFamily="50" charset="0"/>
              </a:defRPr>
            </a:lvl5pPr>
            <a:extLst/>
          </a:lstStyle>
          <a:p>
            <a:pPr lvl="0" eaLnBrk="1" latinLnBrk="0" hangingPunct="1"/>
            <a:r>
              <a:rPr lang="fr-FR" dirty="0"/>
              <a:t>Modifiez les styles du texte du masque</a:t>
            </a:r>
          </a:p>
          <a:p>
            <a:pPr lvl="1" eaLnBrk="1" latinLnBrk="0" hangingPunct="1"/>
            <a:r>
              <a:rPr lang="fr-FR" dirty="0"/>
              <a:t>Deuxième niveau</a:t>
            </a:r>
          </a:p>
          <a:p>
            <a:pPr lvl="2" eaLnBrk="1" latinLnBrk="0" hangingPunct="1"/>
            <a:r>
              <a:rPr lang="fr-FR" dirty="0"/>
              <a:t>Troisième niveau</a:t>
            </a:r>
          </a:p>
          <a:p>
            <a:pPr lvl="3" eaLnBrk="1" latinLnBrk="0" hangingPunct="1"/>
            <a:r>
              <a:rPr lang="fr-FR" dirty="0"/>
              <a:t>Quatrième niveau</a:t>
            </a:r>
          </a:p>
          <a:p>
            <a:pPr lvl="4" eaLnBrk="1" latinLnBrk="0" hangingPunct="1"/>
            <a:r>
              <a:rPr lang="fr-FR" dirty="0"/>
              <a:t>Cinquième niveau</a:t>
            </a:r>
            <a:endParaRPr kumimoji="0" lang="en-US" dirty="0"/>
          </a:p>
        </p:txBody>
      </p:sp>
      <p:sp>
        <p:nvSpPr>
          <p:cNvPr id="13" name="Forme libre 12"/>
          <p:cNvSpPr>
            <a:spLocks/>
          </p:cNvSpPr>
          <p:nvPr userDrawn="1"/>
        </p:nvSpPr>
        <p:spPr bwMode="auto">
          <a:xfrm rot="10800000">
            <a:off x="3776689" y="-1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Forme libre 13"/>
          <p:cNvSpPr>
            <a:spLocks/>
          </p:cNvSpPr>
          <p:nvPr userDrawn="1"/>
        </p:nvSpPr>
        <p:spPr bwMode="auto">
          <a:xfrm rot="10800000">
            <a:off x="5026861" y="0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Triangle rectangle 14"/>
          <p:cNvSpPr>
            <a:spLocks/>
          </p:cNvSpPr>
          <p:nvPr userDrawn="1"/>
        </p:nvSpPr>
        <p:spPr bwMode="auto">
          <a:xfrm rot="10800000">
            <a:off x="5741686" y="0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6" name="Picture 2" descr="C:\Users\julie.lorrain\Documents\hopital\affichage - graphisme\LOGOS\logo-cercle-couleur-CH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093296"/>
            <a:ext cx="744464" cy="74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julie.lorrain\Documents\hopital\affichage - graphisme\LOGOS\logo-cercle-couleur-CHB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093296"/>
            <a:ext cx="744464" cy="74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/>
              <a:t>Modifiez les styles du texte du masque</a:t>
            </a:r>
          </a:p>
          <a:p>
            <a:pPr lvl="1" eaLnBrk="1" latinLnBrk="0" hangingPunct="1"/>
            <a:r>
              <a:rPr kumimoji="0" lang="fr-FR" dirty="0"/>
              <a:t>Deuxième niveau</a:t>
            </a:r>
          </a:p>
          <a:p>
            <a:pPr lvl="2" eaLnBrk="1" latinLnBrk="0" hangingPunct="1"/>
            <a:r>
              <a:rPr kumimoji="0" lang="fr-FR" dirty="0"/>
              <a:t>Troisième niveau</a:t>
            </a:r>
          </a:p>
          <a:p>
            <a:pPr lvl="3" eaLnBrk="1" latinLnBrk="0" hangingPunct="1"/>
            <a:r>
              <a:rPr kumimoji="0" lang="fr-FR" dirty="0"/>
              <a:t>Quatrième niveau</a:t>
            </a:r>
          </a:p>
          <a:p>
            <a:pPr lvl="4" eaLnBrk="1" latinLnBrk="0" hangingPunct="1"/>
            <a:r>
              <a:rPr kumimoji="0" lang="fr-FR" dirty="0"/>
              <a:t>Cinquième niveau</a:t>
            </a:r>
            <a:endParaRPr kumimoji="0" lang="en-US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6397783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50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r>
              <a:rPr lang="fr-FR" dirty="0"/>
              <a:t>Groupe Hospitalier Tarbes - Lourdes</a:t>
            </a:r>
          </a:p>
        </p:txBody>
      </p:sp>
      <p:sp>
        <p:nvSpPr>
          <p:cNvPr id="11" name="Forme libre 10"/>
          <p:cNvSpPr>
            <a:spLocks/>
          </p:cNvSpPr>
          <p:nvPr userDrawn="1"/>
        </p:nvSpPr>
        <p:spPr bwMode="auto">
          <a:xfrm rot="10800000">
            <a:off x="3776689" y="-1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 userDrawn="1"/>
        </p:nvSpPr>
        <p:spPr bwMode="auto">
          <a:xfrm rot="10800000">
            <a:off x="5026861" y="0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Triangle rectangle 16"/>
          <p:cNvSpPr>
            <a:spLocks/>
          </p:cNvSpPr>
          <p:nvPr userDrawn="1"/>
        </p:nvSpPr>
        <p:spPr bwMode="auto">
          <a:xfrm rot="10800000">
            <a:off x="5741686" y="0"/>
            <a:ext cx="3402314" cy="1080868"/>
          </a:xfrm>
          <a:prstGeom prst="rtTriangle">
            <a:avLst/>
          </a:prstGeom>
          <a:blipFill>
            <a:blip r:embed="rId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8062664" cy="2900535"/>
          </a:xfrm>
        </p:spPr>
        <p:txBody>
          <a:bodyPr>
            <a:normAutofit/>
          </a:bodyPr>
          <a:lstStyle/>
          <a:p>
            <a:br>
              <a:rPr lang="fr-FR" sz="5400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79912" y="5733256"/>
            <a:ext cx="5254352" cy="66223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La télésurveillance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Groupe Hospitalier Tarbes - Lourdes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15/04/2023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quarter" idx="12"/>
          </p:nvPr>
        </p:nvSpPr>
        <p:spPr>
          <a:xfrm>
            <a:off x="8244408" y="188640"/>
            <a:ext cx="1008112" cy="648072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buNone/>
              <a:defRPr lang="fr-FR" sz="1600" b="1" kern="1200" dirty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>
              <a:defRPr sz="18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fr-FR" sz="1200" dirty="0"/>
              <a:t>DIRECTION GÉNÉRALE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7584" y="1888378"/>
            <a:ext cx="7416824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/>
            <a:endParaRPr lang="fr-FR" sz="3600" dirty="0"/>
          </a:p>
          <a:p>
            <a:pPr algn="ctr"/>
            <a:r>
              <a:rPr lang="fr-FR" sz="3600" dirty="0"/>
              <a:t>PARCOURS DU PATIENT INSUFFISANT CARDIAQUE</a:t>
            </a:r>
          </a:p>
          <a:p>
            <a:pPr algn="ctr"/>
            <a:r>
              <a:rPr lang="fr-FR" sz="3600" dirty="0"/>
              <a:t>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1938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r-FR" dirty="0"/>
              <a:t>un acte de télémédecine défini à l'article R. 6316-1 du Code de la santé publique </a:t>
            </a:r>
          </a:p>
          <a:p>
            <a:pPr marL="109728" indent="0">
              <a:buNone/>
            </a:pPr>
            <a:r>
              <a:rPr lang="fr-FR" i="1" dirty="0"/>
              <a:t>« a pour objet de permettre à un professionnel médical d’interpréter à distance les données nécessaires au suivi médical d’un patient et, le cas échéant, de prendre des mesures relatives à la prise en charge de ce patient. L’enregistrement et la transmission des données peuvent être automatisées ou réalisées par le patient lui-même ou par un professionnel de santé </a:t>
            </a:r>
            <a:r>
              <a:rPr lang="fr-FR" dirty="0"/>
              <a:t>».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télésurveillance médicale</a:t>
            </a:r>
          </a:p>
        </p:txBody>
      </p:sp>
    </p:spTree>
    <p:extLst>
      <p:ext uri="{BB962C8B-B14F-4D97-AF65-F5344CB8AC3E}">
        <p14:creationId xmlns:p14="http://schemas.microsoft.com/office/powerpoint/2010/main" val="184540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104456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Un suivi du patient personnalisé à distance</a:t>
            </a:r>
          </a:p>
          <a:p>
            <a:endParaRPr lang="fr-FR" dirty="0"/>
          </a:p>
          <a:p>
            <a:r>
              <a:rPr lang="fr-FR" dirty="0"/>
              <a:t>Améliorer la qualité de vie</a:t>
            </a:r>
          </a:p>
          <a:p>
            <a:pPr marL="109728" indent="0">
              <a:buNone/>
            </a:pPr>
            <a:endParaRPr lang="fr-FR" dirty="0"/>
          </a:p>
          <a:p>
            <a:r>
              <a:rPr lang="fr-FR" dirty="0"/>
              <a:t>Optimiser le parcours de soin et le recours aux soins</a:t>
            </a:r>
          </a:p>
          <a:p>
            <a:pPr marL="109728" indent="0">
              <a:buNone/>
            </a:pPr>
            <a:endParaRPr lang="fr-FR" dirty="0"/>
          </a:p>
          <a:p>
            <a:r>
              <a:rPr lang="fr-FR" dirty="0"/>
              <a:t>Accompagnement thérapeutique</a:t>
            </a:r>
          </a:p>
          <a:p>
            <a:endParaRPr lang="fr-FR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Outil de prévention </a:t>
            </a:r>
          </a:p>
          <a:p>
            <a:endParaRPr lang="fr-FR" dirty="0">
              <a:sym typeface="Wingdings" pitchFamily="2" charset="2"/>
            </a:endParaRPr>
          </a:p>
          <a:p>
            <a:pPr marL="109728" indent="0" algn="r">
              <a:buNone/>
            </a:pPr>
            <a:r>
              <a:rPr lang="fr-FR" sz="1500" b="1" i="1" dirty="0"/>
              <a:t>HAS </a:t>
            </a:r>
            <a:r>
              <a:rPr lang="fr-FR" sz="1500" i="1" dirty="0"/>
              <a:t>• Télésurveillance médicale du patient insuffisant cardiaque chronique • mars 2023</a:t>
            </a:r>
            <a:endParaRPr lang="fr-FR" sz="1500" i="1" dirty="0">
              <a:sym typeface="Wingdings" pitchFamily="2" charset="2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r-FR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149999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89653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Télésurveillance débutée dans le cadre du programme ETAPES</a:t>
            </a:r>
          </a:p>
          <a:p>
            <a:endParaRPr lang="fr-FR" dirty="0"/>
          </a:p>
          <a:p>
            <a:r>
              <a:rPr lang="fr-FR" dirty="0"/>
              <a:t>Suivi possible par mail/sms/ appel d’une ide</a:t>
            </a:r>
          </a:p>
          <a:p>
            <a:pPr marL="109728" indent="0">
              <a:buNone/>
            </a:pPr>
            <a:endParaRPr lang="fr-FR" dirty="0"/>
          </a:p>
          <a:p>
            <a:r>
              <a:rPr lang="fr-FR" dirty="0"/>
              <a:t>A ce jour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172 patients en file active dont 59,9% d’hommes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34%ont plus de 80 ans (dont 67% de femmes)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43% ont une FEVG &lt; 40%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r>
              <a:rPr lang="fr-FR" dirty="0"/>
              <a:t>En mars 2023 il y a eu 5 alertes à gérer sur la télésurveillance.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 CHB </a:t>
            </a:r>
          </a:p>
        </p:txBody>
      </p:sp>
    </p:spTree>
    <p:extLst>
      <p:ext uri="{BB962C8B-B14F-4D97-AF65-F5344CB8AC3E}">
        <p14:creationId xmlns:p14="http://schemas.microsoft.com/office/powerpoint/2010/main" val="3059261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330;p16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23528" y="188640"/>
            <a:ext cx="8568952" cy="64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59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24744"/>
            <a:ext cx="3898722" cy="5688632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Questionnaire patient</a:t>
            </a:r>
          </a:p>
        </p:txBody>
      </p:sp>
    </p:spTree>
    <p:extLst>
      <p:ext uri="{BB962C8B-B14F-4D97-AF65-F5344CB8AC3E}">
        <p14:creationId xmlns:p14="http://schemas.microsoft.com/office/powerpoint/2010/main" val="5686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600400"/>
          </a:xfrm>
        </p:spPr>
        <p:txBody>
          <a:bodyPr>
            <a:normAutofit/>
          </a:bodyPr>
          <a:lstStyle/>
          <a:p>
            <a:r>
              <a:rPr lang="fr-FR" dirty="0"/>
              <a:t>Possibilité de partager les fiches du patient aux IDEL ou au médecin traitant. Connexion avec carte e-CPS.</a:t>
            </a:r>
          </a:p>
          <a:p>
            <a:endParaRPr lang="fr-FR" dirty="0"/>
          </a:p>
          <a:p>
            <a:r>
              <a:rPr lang="fr-FR" dirty="0"/>
              <a:t>Accès aux courbes de poids, à l’historique du patient</a:t>
            </a:r>
          </a:p>
          <a:p>
            <a:endParaRPr lang="fr-FR" dirty="0"/>
          </a:p>
          <a:p>
            <a:r>
              <a:rPr lang="fr-FR" dirty="0"/>
              <a:t>Possibilité de mettre à jour le traitement ou de laisser une note d’info pour l’équipe cardio.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4294967295"/>
          </p:nvPr>
        </p:nvSpPr>
        <p:spPr>
          <a:xfrm>
            <a:off x="6469791" y="6407944"/>
            <a:ext cx="2350681" cy="365125"/>
          </a:xfrm>
        </p:spPr>
        <p:txBody>
          <a:bodyPr/>
          <a:lstStyle/>
          <a:p>
            <a:r>
              <a:rPr lang="fr-FR" dirty="0"/>
              <a:t>Groupe Hospitalier Tarbes - Lourdes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Ouverture de la télésurveillance à la ville</a:t>
            </a:r>
          </a:p>
        </p:txBody>
      </p:sp>
    </p:spTree>
    <p:extLst>
      <p:ext uri="{BB962C8B-B14F-4D97-AF65-F5344CB8AC3E}">
        <p14:creationId xmlns:p14="http://schemas.microsoft.com/office/powerpoint/2010/main" val="1263390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Améliorer la qualité de vie, intégrer le patient et/ ou l’aidant dans son parcours de son soin.</a:t>
            </a:r>
          </a:p>
          <a:p>
            <a:pPr marL="109728" indent="0">
              <a:buNone/>
            </a:pPr>
            <a:endParaRPr lang="fr-FR" dirty="0"/>
          </a:p>
          <a:p>
            <a:r>
              <a:rPr lang="fr-FR" dirty="0"/>
              <a:t>Possibilité de prescrire des biologies </a:t>
            </a:r>
          </a:p>
          <a:p>
            <a:endParaRPr lang="fr-FR" dirty="0"/>
          </a:p>
          <a:p>
            <a:r>
              <a:rPr lang="fr-FR" dirty="0"/>
              <a:t>Accompagnement thérapeutique </a:t>
            </a:r>
          </a:p>
          <a:p>
            <a:endParaRPr lang="fr-FR" dirty="0"/>
          </a:p>
          <a:p>
            <a:r>
              <a:rPr lang="fr-FR" dirty="0"/>
              <a:t>Renforcer l’adhésion thérapeutique</a:t>
            </a:r>
          </a:p>
          <a:p>
            <a:endParaRPr lang="fr-FR" dirty="0"/>
          </a:p>
          <a:p>
            <a:r>
              <a:rPr lang="fr-FR" dirty="0"/>
              <a:t>Un outil facile à utiliser, intégré dans le suivi des patients insuffisants cardiaques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 final</a:t>
            </a:r>
          </a:p>
        </p:txBody>
      </p:sp>
    </p:spTree>
    <p:extLst>
      <p:ext uri="{BB962C8B-B14F-4D97-AF65-F5344CB8AC3E}">
        <p14:creationId xmlns:p14="http://schemas.microsoft.com/office/powerpoint/2010/main" val="381223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pour votre attention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750892"/>
            <a:ext cx="3312368" cy="4774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1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1687</TotalTime>
  <Words>472</Words>
  <Application>Microsoft Office PowerPoint</Application>
  <PresentationFormat>Affichage à l'écran (4:3)</PresentationFormat>
  <Paragraphs>62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Calibri</vt:lpstr>
      <vt:lpstr>Delicious</vt:lpstr>
      <vt:lpstr>Georgia</vt:lpstr>
      <vt:lpstr>Trebuchet MS</vt:lpstr>
      <vt:lpstr>Verdana</vt:lpstr>
      <vt:lpstr>Wingdings</vt:lpstr>
      <vt:lpstr>Wingdings 2</vt:lpstr>
      <vt:lpstr>Wingdings 3</vt:lpstr>
      <vt:lpstr>Rotonde</vt:lpstr>
      <vt:lpstr> </vt:lpstr>
      <vt:lpstr>La télésurveillance médicale</vt:lpstr>
      <vt:lpstr>OBJECTIFS</vt:lpstr>
      <vt:lpstr>Au CHB </vt:lpstr>
      <vt:lpstr>Présentation PowerPoint</vt:lpstr>
      <vt:lpstr>Questionnaire patient</vt:lpstr>
      <vt:lpstr>Ouverture de la télésurveillance à la ville</vt:lpstr>
      <vt:lpstr>Au final</vt:lpstr>
      <vt:lpstr>Merci pour votre attention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Lorrain</dc:creator>
  <cp:lastModifiedBy>carole gavigniaux</cp:lastModifiedBy>
  <cp:revision>77</cp:revision>
  <dcterms:created xsi:type="dcterms:W3CDTF">2017-03-21T13:43:58Z</dcterms:created>
  <dcterms:modified xsi:type="dcterms:W3CDTF">2023-04-14T20:02:51Z</dcterms:modified>
</cp:coreProperties>
</file>