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721" r:id="rId2"/>
  </p:sldMasterIdLst>
  <p:notesMasterIdLst>
    <p:notesMasterId r:id="rId22"/>
  </p:notesMasterIdLst>
  <p:sldIdLst>
    <p:sldId id="259" r:id="rId3"/>
    <p:sldId id="328" r:id="rId4"/>
    <p:sldId id="296" r:id="rId5"/>
    <p:sldId id="292" r:id="rId6"/>
    <p:sldId id="294" r:id="rId7"/>
    <p:sldId id="289" r:id="rId8"/>
    <p:sldId id="291" r:id="rId9"/>
    <p:sldId id="295" r:id="rId10"/>
    <p:sldId id="318" r:id="rId11"/>
    <p:sldId id="293" r:id="rId12"/>
    <p:sldId id="332" r:id="rId13"/>
    <p:sldId id="327" r:id="rId14"/>
    <p:sldId id="290" r:id="rId15"/>
    <p:sldId id="329" r:id="rId16"/>
    <p:sldId id="331" r:id="rId17"/>
    <p:sldId id="288" r:id="rId18"/>
    <p:sldId id="285" r:id="rId19"/>
    <p:sldId id="287" r:id="rId20"/>
    <p:sldId id="286"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Fira Sans Extra Condensed" panose="020B0503050000020004" pitchFamily="34" charset="0"/>
      <p:regular r:id="rId29"/>
      <p:bold r:id="rId30"/>
      <p:italic r:id="rId31"/>
      <p:boldItalic r:id="rId32"/>
    </p:embeddedFont>
    <p:embeddedFont>
      <p:font typeface="Lato" panose="020F0502020204030203" pitchFamily="34" charset="0"/>
      <p:regular r:id="rId33"/>
      <p:bold r:id="rId34"/>
    </p:embeddedFont>
    <p:embeddedFont>
      <p:font typeface="Lora" pitchFamily="2"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Palanquin" panose="020B0004020203020204" pitchFamily="34" charset="0"/>
      <p:regular r:id="rId47"/>
      <p:bold r:id="rId48"/>
    </p:embeddedFont>
    <p:embeddedFont>
      <p:font typeface="Roboto" panose="02000000000000000000" pitchFamily="2" charset="0"/>
      <p:regular r:id="rId49"/>
      <p:bold r:id="rId50"/>
      <p:italic r:id="rId51"/>
      <p:boldItalic r:id="rId52"/>
    </p:embeddedFont>
    <p:embeddedFont>
      <p:font typeface="Tw Cen MT" panose="020B0602020104020603"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8888C4-A2BD-4FFC-A6A8-69208A7368E2}">
  <a:tblStyle styleId="{F18888C4-A2BD-4FFC-A6A8-69208A7368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300" y="54"/>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54"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8" Type="http://schemas.openxmlformats.org/officeDocument/2006/relationships/slide" Target="slides/slide6.xml"/><Relationship Id="rId51" Type="http://schemas.openxmlformats.org/officeDocument/2006/relationships/font" Target="fonts/font2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D%C3%A9mographie_des_Hautes-Pyr%C3%A9n%C3%A9es#cite_note-Insee-FE-1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b1e607b57_0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9b1e607b57_0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UN PETIT CLIN A MON BANQUIER PREFERE En 2021 LA </a:t>
            </a:r>
            <a:r>
              <a:rPr lang="fr-FR" dirty="0" err="1"/>
              <a:t>csbm</a:t>
            </a:r>
            <a:r>
              <a:rPr lang="fr-FR" dirty="0"/>
              <a:t> </a:t>
            </a:r>
            <a:r>
              <a:rPr lang="fr-FR" dirty="0" err="1"/>
              <a:t>REPRéSENTE</a:t>
            </a:r>
            <a:r>
              <a:rPr lang="fr-FR" dirty="0"/>
              <a:t> PRES de 80 % des Dépenses de santé globale</a:t>
            </a:r>
          </a:p>
        </p:txBody>
      </p:sp>
    </p:spTree>
    <p:extLst>
      <p:ext uri="{BB962C8B-B14F-4D97-AF65-F5344CB8AC3E}">
        <p14:creationId xmlns:p14="http://schemas.microsoft.com/office/powerpoint/2010/main" val="142640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Tous financeurs confondus, les dépenses de prise en charge des personnes âgées dépendantes représentent 30,0 milliards d’euros en 2014, soit 1,40 point de PIB. Plus des trois quarts de ce montant (23,7 milliards d’euros, soit 1,11 point de PIB) sont financés par les pouvoirs publics. Évaluée dans une optique de surcoût de la dépendance, cette somme recouvre les dépenses de santé, de prise en charge de la perte d’autonomie et d’hébergement.</a:t>
            </a:r>
          </a:p>
          <a:p>
            <a:endParaRPr lang="fr-FR" dirty="0"/>
          </a:p>
        </p:txBody>
      </p:sp>
    </p:spTree>
    <p:extLst>
      <p:ext uri="{BB962C8B-B14F-4D97-AF65-F5344CB8AC3E}">
        <p14:creationId xmlns:p14="http://schemas.microsoft.com/office/powerpoint/2010/main" val="208678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DRESS DIRECTION DE LA RECHERCHE ET DES ETUDES STATISTIQUES</a:t>
            </a:r>
          </a:p>
        </p:txBody>
      </p:sp>
    </p:spTree>
    <p:extLst>
      <p:ext uri="{BB962C8B-B14F-4D97-AF65-F5344CB8AC3E}">
        <p14:creationId xmlns:p14="http://schemas.microsoft.com/office/powerpoint/2010/main" val="361474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b="0" i="0" dirty="0">
                <a:solidFill>
                  <a:srgbClr val="525457"/>
                </a:solidFill>
                <a:effectLst/>
                <a:latin typeface="Open Sans" panose="020B0606030504020204" pitchFamily="34" charset="0"/>
              </a:rPr>
              <a:t>Languedoc-Roussillon-Midi-Pyrénées (LRMP)</a:t>
            </a:r>
          </a:p>
          <a:p>
            <a:r>
              <a:rPr lang="fr-FR" b="0" i="0" dirty="0">
                <a:solidFill>
                  <a:srgbClr val="202122"/>
                </a:solidFill>
                <a:effectLst/>
                <a:latin typeface="Arial" panose="020B0604020202020204" pitchFamily="34" charset="0"/>
              </a:rPr>
              <a:t>alors qu'il est de 26 % au niveau </a:t>
            </a:r>
            <a:r>
              <a:rPr lang="fr-FR" b="0" i="0" dirty="0" err="1">
                <a:solidFill>
                  <a:srgbClr val="202122"/>
                </a:solidFill>
                <a:effectLst/>
                <a:latin typeface="Arial" panose="020B0604020202020204" pitchFamily="34" charset="0"/>
              </a:rPr>
              <a:t>national</a:t>
            </a:r>
            <a:r>
              <a:rPr lang="fr-FR" b="0" i="0" u="none" strike="noStrike" baseline="30000" dirty="0" err="1">
                <a:solidFill>
                  <a:srgbClr val="3366CC"/>
                </a:solidFill>
                <a:effectLst/>
                <a:latin typeface="Arial" panose="020B0604020202020204" pitchFamily="34" charset="0"/>
                <a:hlinkClick r:id="rId3"/>
              </a:rPr>
              <a:t>I</a:t>
            </a:r>
            <a:r>
              <a:rPr lang="fr-FR" b="0" i="0" u="none" strike="noStrike" baseline="30000" dirty="0">
                <a:solidFill>
                  <a:srgbClr val="3366CC"/>
                </a:solidFill>
                <a:effectLst/>
                <a:latin typeface="Arial" panose="020B0604020202020204" pitchFamily="34" charset="0"/>
                <a:hlinkClick r:id="rId3"/>
              </a:rPr>
              <a:t> 3</a:t>
            </a:r>
            <a:r>
              <a:rPr lang="fr-FR" b="0" i="0" dirty="0">
                <a:solidFill>
                  <a:srgbClr val="202122"/>
                </a:solidFill>
                <a:effectLst/>
                <a:latin typeface="Arial" panose="020B0604020202020204" pitchFamily="34" charset="0"/>
              </a:rPr>
              <a:t>.</a:t>
            </a:r>
            <a:endParaRPr lang="fr-FR" dirty="0"/>
          </a:p>
        </p:txBody>
      </p:sp>
    </p:spTree>
    <p:extLst>
      <p:ext uri="{BB962C8B-B14F-4D97-AF65-F5344CB8AC3E}">
        <p14:creationId xmlns:p14="http://schemas.microsoft.com/office/powerpoint/2010/main" val="2622368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b="0" i="0" dirty="0">
                <a:solidFill>
                  <a:srgbClr val="383838"/>
                </a:solidFill>
                <a:effectLst/>
                <a:latin typeface="Marianne"/>
              </a:rPr>
              <a:t>La grille nationale </a:t>
            </a:r>
            <a:r>
              <a:rPr lang="fr-FR" b="0" i="0" u="none" strike="noStrike" dirty="0" err="1">
                <a:solidFill>
                  <a:srgbClr val="383838"/>
                </a:solidFill>
                <a:effectLst/>
                <a:latin typeface="Marianne"/>
              </a:rPr>
              <a:t>Aggir</a:t>
            </a:r>
            <a:r>
              <a:rPr lang="fr-FR" b="0" i="0" dirty="0">
                <a:solidFill>
                  <a:srgbClr val="383838"/>
                </a:solidFill>
                <a:effectLst/>
                <a:latin typeface="Marianne"/>
              </a:rPr>
              <a:t> permet de mesurer le degré de perte d'autonomie du demandeur de </a:t>
            </a:r>
            <a:r>
              <a:rPr lang="fr-FR" b="0" i="0" dirty="0" err="1">
                <a:solidFill>
                  <a:srgbClr val="383838"/>
                </a:solidFill>
                <a:effectLst/>
                <a:latin typeface="Marianne"/>
              </a:rPr>
              <a:t>l'</a:t>
            </a:r>
            <a:r>
              <a:rPr lang="fr-FR" b="0" i="0" u="none" strike="noStrike" dirty="0" err="1">
                <a:solidFill>
                  <a:srgbClr val="383838"/>
                </a:solidFill>
                <a:effectLst/>
                <a:latin typeface="Marianne"/>
              </a:rPr>
              <a:t>Apa</a:t>
            </a:r>
            <a:r>
              <a:rPr lang="fr-FR" b="0" i="0" dirty="0">
                <a:solidFill>
                  <a:srgbClr val="383838"/>
                </a:solidFill>
                <a:effectLst/>
                <a:latin typeface="Marianne"/>
              </a:rPr>
              <a:t>. Elle sert à déterminer si le demandeur a droit à </a:t>
            </a:r>
            <a:r>
              <a:rPr lang="fr-FR" b="0" i="0" dirty="0" err="1">
                <a:solidFill>
                  <a:srgbClr val="383838"/>
                </a:solidFill>
                <a:effectLst/>
                <a:latin typeface="Marianne"/>
              </a:rPr>
              <a:t>l'Apa</a:t>
            </a:r>
            <a:r>
              <a:rPr lang="fr-FR" b="0" i="0" dirty="0">
                <a:solidFill>
                  <a:srgbClr val="383838"/>
                </a:solidFill>
                <a:effectLst/>
                <a:latin typeface="Marianne"/>
              </a:rPr>
              <a:t> et, s'il y a effectivement droit, le niveau d'aides dont il a besoin. Les degrés de perte d'autonomie sont classés en 6 </a:t>
            </a:r>
            <a:r>
              <a:rPr lang="fr-FR" b="0" i="0" u="none" strike="noStrike" dirty="0">
                <a:solidFill>
                  <a:srgbClr val="383838"/>
                </a:solidFill>
                <a:effectLst/>
                <a:latin typeface="Marianne"/>
              </a:rPr>
              <a:t>Gir</a:t>
            </a:r>
            <a:r>
              <a:rPr lang="fr-FR" b="0" i="0" dirty="0">
                <a:solidFill>
                  <a:srgbClr val="383838"/>
                </a:solidFill>
                <a:effectLst/>
                <a:latin typeface="Marianne"/>
              </a:rPr>
              <a:t>. À chaque Gir correspond un niveau de besoins d'aides pour accomplir les actes essentiels de la vie quotidienne.</a:t>
            </a:r>
            <a:endParaRPr lang="fr-FR" dirty="0"/>
          </a:p>
        </p:txBody>
      </p:sp>
    </p:spTree>
    <p:extLst>
      <p:ext uri="{BB962C8B-B14F-4D97-AF65-F5344CB8AC3E}">
        <p14:creationId xmlns:p14="http://schemas.microsoft.com/office/powerpoint/2010/main" val="276962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53acc99f1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53acc99f1c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3 patients cibles : aidants, pst plaie accidentelle patient aigu &gt;60, DID&gt;60, intégrer icope en </a:t>
            </a:r>
            <a:r>
              <a:rPr lang="fr-FR" dirty="0" err="1"/>
              <a:t>syst</a:t>
            </a:r>
            <a:r>
              <a:rPr lang="fr-FR" dirty="0"/>
              <a:t> pour parcours Prado IC&gt;60 &gt;M3, Prado sénior, chutes voir avec pompiers</a:t>
            </a:r>
          </a:p>
          <a:p>
            <a:pPr marL="0" lvl="0" indent="0" algn="l" rtl="0">
              <a:spcBef>
                <a:spcPts val="0"/>
              </a:spcBef>
              <a:spcAft>
                <a:spcPts val="0"/>
              </a:spcAft>
              <a:buNone/>
            </a:pPr>
            <a:r>
              <a:rPr lang="fr-FR" dirty="0"/>
              <a:t>Ds spico qui ETVPD ? Patient chuteur GIR5/6</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fr-FR"/>
              <a:t>Modifiez le style du titre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Docteur Marc Labrunée et Carole Lahens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737301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Docteur Marc Labrunée et Carole Lahens</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0113155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fr-FR"/>
              <a:t>Modifiez le style du titre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Docteur Marc Labrunée et Carole Lahens</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292829900"/>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fr-FR"/>
              <a:t>Modifiez le style du titre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Docteur Marc Labrunée et Carole Lahens</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104853831"/>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fr-FR"/>
              <a:t>Modifiez le style du titre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Docteur Marc Labrunée et Carole Lahens</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86449920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fr-FR"/>
              <a:t>Modifiez le style du titre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r>
              <a:rPr lang="fr-FR"/>
              <a:t>Docteur Marc Labrunée et Carole Lahens</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54264587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fr-FR"/>
              <a:t>Modifiez le style du titre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r>
              <a:rPr lang="fr-FR"/>
              <a:t>Docteur Marc Labrunée et Carole Lahens</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899422694"/>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Docteur Marc Labrunée et Carole Lahens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256804391"/>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Docteur Marc Labrunée et Carole Lahens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787808063"/>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82588739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CBA102-2EC5-4AB0-A052-E7E26A294BC6}" type="datetimeFigureOut">
              <a:rPr lang="fr-FR" smtClean="0"/>
              <a:pPr/>
              <a:t>13/04/2023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07DD8D-7EE2-4EC3-94C6-BBB978FEAFA1}" type="slidenum">
              <a:rPr lang="fr-FR" smtClean="0"/>
              <a:pPr/>
              <a:t>‹N°›</a:t>
            </a:fld>
            <a:endParaRPr lang="fr-FR"/>
          </a:p>
        </p:txBody>
      </p:sp>
    </p:spTree>
    <p:extLst>
      <p:ext uri="{BB962C8B-B14F-4D97-AF65-F5344CB8AC3E}">
        <p14:creationId xmlns:p14="http://schemas.microsoft.com/office/powerpoint/2010/main" val="34838655"/>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Docteur Marc Labrunée et Carole Lahens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547790229"/>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31DDF-21DF-565D-99AB-BB83CEEA0DE1}"/>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479AEA62-4EC1-AD2B-FA3D-D264F2DB8D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2A1CE95-EBFE-4580-ED06-8AC9810FF96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B6C36DE-8BD5-04BC-3C5A-B30C068D79F3}"/>
              </a:ext>
            </a:extLst>
          </p:cNvPr>
          <p:cNvSpPr>
            <a:spLocks noGrp="1"/>
          </p:cNvSpPr>
          <p:nvPr>
            <p:ph type="ftr" sz="quarter" idx="11"/>
          </p:nvPr>
        </p:nvSpPr>
        <p:spPr/>
        <p:txBody>
          <a:bodyPr/>
          <a:lstStyle/>
          <a:p>
            <a:r>
              <a:rPr lang="fr-FR"/>
              <a:t>Docteur Marc Labrunée et Carole Lahens</a:t>
            </a:r>
          </a:p>
        </p:txBody>
      </p:sp>
      <p:sp>
        <p:nvSpPr>
          <p:cNvPr id="6" name="Espace réservé du numéro de diapositive 5">
            <a:extLst>
              <a:ext uri="{FF2B5EF4-FFF2-40B4-BE49-F238E27FC236}">
                <a16:creationId xmlns:a16="http://schemas.microsoft.com/office/drawing/2014/main" id="{8239C08A-772C-9DC0-10C7-865FFDABA26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171336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12E376-FE7A-0C35-C802-D462B5865B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FAB51A4-CA75-DE56-484D-B1577B6C276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33093B-9F85-973B-5C7D-382B53DEBB82}"/>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4CF66ABA-7C1F-BF9A-5AC5-6D5A5AB3A4C9}"/>
              </a:ext>
            </a:extLst>
          </p:cNvPr>
          <p:cNvSpPr>
            <a:spLocks noGrp="1"/>
          </p:cNvSpPr>
          <p:nvPr>
            <p:ph type="ftr" sz="quarter" idx="11"/>
          </p:nvPr>
        </p:nvSpPr>
        <p:spPr/>
        <p:txBody>
          <a:bodyPr/>
          <a:lstStyle/>
          <a:p>
            <a:r>
              <a:rPr lang="fr-FR"/>
              <a:t>Docteur Marc Labrunée et Carole Lahens</a:t>
            </a:r>
          </a:p>
        </p:txBody>
      </p:sp>
      <p:sp>
        <p:nvSpPr>
          <p:cNvPr id="6" name="Espace réservé du numéro de diapositive 5">
            <a:extLst>
              <a:ext uri="{FF2B5EF4-FFF2-40B4-BE49-F238E27FC236}">
                <a16:creationId xmlns:a16="http://schemas.microsoft.com/office/drawing/2014/main" id="{3E12C3EC-C062-261C-3721-9B7BD76FD22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859233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97E52-045B-7A7A-C206-19B77F340FBA}"/>
              </a:ext>
            </a:extLst>
          </p:cNvPr>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CF07B1EE-3D00-A4EB-6CC8-11DE975535C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F1B694B-46F2-F51D-E5D1-FAC9441548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6F689E7-7072-B200-5765-9052D228C6C2}"/>
              </a:ext>
            </a:extLst>
          </p:cNvPr>
          <p:cNvSpPr>
            <a:spLocks noGrp="1"/>
          </p:cNvSpPr>
          <p:nvPr>
            <p:ph type="ftr" sz="quarter" idx="11"/>
          </p:nvPr>
        </p:nvSpPr>
        <p:spPr/>
        <p:txBody>
          <a:bodyPr/>
          <a:lstStyle/>
          <a:p>
            <a:r>
              <a:rPr lang="fr-FR"/>
              <a:t>Docteur Marc Labrunée et Carole Lahens</a:t>
            </a:r>
          </a:p>
        </p:txBody>
      </p:sp>
      <p:sp>
        <p:nvSpPr>
          <p:cNvPr id="6" name="Espace réservé du numéro de diapositive 5">
            <a:extLst>
              <a:ext uri="{FF2B5EF4-FFF2-40B4-BE49-F238E27FC236}">
                <a16:creationId xmlns:a16="http://schemas.microsoft.com/office/drawing/2014/main" id="{44C287E8-591B-2DE9-0823-F747176C5C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74160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F0117-7F50-3CBE-558F-EA9DE1FB22D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43247E6-B1A5-BEC5-05CD-11DA2958BE52}"/>
              </a:ext>
            </a:extLst>
          </p:cNvPr>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5A6FC22-2628-4AE1-5D1A-B44217ABD75C}"/>
              </a:ext>
            </a:extLst>
          </p:cNvPr>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0A90C09-6659-6AA8-BB67-A03D8D1E7581}"/>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514D986C-0B39-87AA-C1C8-75DD630E9F7B}"/>
              </a:ext>
            </a:extLst>
          </p:cNvPr>
          <p:cNvSpPr>
            <a:spLocks noGrp="1"/>
          </p:cNvSpPr>
          <p:nvPr>
            <p:ph type="ftr" sz="quarter" idx="11"/>
          </p:nvPr>
        </p:nvSpPr>
        <p:spPr/>
        <p:txBody>
          <a:bodyPr/>
          <a:lstStyle/>
          <a:p>
            <a:r>
              <a:rPr lang="fr-FR"/>
              <a:t>Docteur Marc Labrunée et Carole Lahens</a:t>
            </a:r>
          </a:p>
        </p:txBody>
      </p:sp>
      <p:sp>
        <p:nvSpPr>
          <p:cNvPr id="7" name="Espace réservé du numéro de diapositive 6">
            <a:extLst>
              <a:ext uri="{FF2B5EF4-FFF2-40B4-BE49-F238E27FC236}">
                <a16:creationId xmlns:a16="http://schemas.microsoft.com/office/drawing/2014/main" id="{CFE2EC8F-1982-D384-BDA0-9226D5F9CFA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027308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3271A-BE9B-9660-B0F5-344D9CEDBD46}"/>
              </a:ext>
            </a:extLst>
          </p:cNvPr>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0879A8F-7FFA-4F3F-F2CA-FFADF349F16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49C0F87-A8FD-03A9-A0FE-D850D8838665}"/>
              </a:ext>
            </a:extLst>
          </p:cNvPr>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DA69F50-B693-838B-D727-5498849B463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CB64DE3-9DAD-FE5E-AFCF-44BA18AF00CE}"/>
              </a:ext>
            </a:extLst>
          </p:cNvPr>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487FAF3-97B6-D109-5C27-4048841FC893}"/>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1FDC1BAC-DD52-5F09-F21D-0D76C2DB5F24}"/>
              </a:ext>
            </a:extLst>
          </p:cNvPr>
          <p:cNvSpPr>
            <a:spLocks noGrp="1"/>
          </p:cNvSpPr>
          <p:nvPr>
            <p:ph type="ftr" sz="quarter" idx="11"/>
          </p:nvPr>
        </p:nvSpPr>
        <p:spPr/>
        <p:txBody>
          <a:bodyPr/>
          <a:lstStyle/>
          <a:p>
            <a:r>
              <a:rPr lang="fr-FR"/>
              <a:t>Docteur Marc Labrunée et Carole Lahens</a:t>
            </a:r>
          </a:p>
        </p:txBody>
      </p:sp>
      <p:sp>
        <p:nvSpPr>
          <p:cNvPr id="9" name="Espace réservé du numéro de diapositive 8">
            <a:extLst>
              <a:ext uri="{FF2B5EF4-FFF2-40B4-BE49-F238E27FC236}">
                <a16:creationId xmlns:a16="http://schemas.microsoft.com/office/drawing/2014/main" id="{F695963E-D28C-3CB6-505E-0B0753DC896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363204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4B02C-9331-C2BD-8BBC-D063A4ABA5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6FE3387-83DA-AB29-FDD8-E4563DDA7424}"/>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0AAEAD98-32F4-F484-614F-3431C0F1CDCD}"/>
              </a:ext>
            </a:extLst>
          </p:cNvPr>
          <p:cNvSpPr>
            <a:spLocks noGrp="1"/>
          </p:cNvSpPr>
          <p:nvPr>
            <p:ph type="ftr" sz="quarter" idx="11"/>
          </p:nvPr>
        </p:nvSpPr>
        <p:spPr/>
        <p:txBody>
          <a:bodyPr/>
          <a:lstStyle/>
          <a:p>
            <a:r>
              <a:rPr lang="fr-FR"/>
              <a:t>Docteur Marc Labrunée et Carole Lahens</a:t>
            </a:r>
          </a:p>
        </p:txBody>
      </p:sp>
      <p:sp>
        <p:nvSpPr>
          <p:cNvPr id="5" name="Espace réservé du numéro de diapositive 4">
            <a:extLst>
              <a:ext uri="{FF2B5EF4-FFF2-40B4-BE49-F238E27FC236}">
                <a16:creationId xmlns:a16="http://schemas.microsoft.com/office/drawing/2014/main" id="{9263E5D2-352A-620E-B9EA-8EEC71DF51F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722219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7C778E-AA81-1F7C-4F02-FCE3EE6E47AD}"/>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66C4C293-4309-B6C8-E19C-154774380C45}"/>
              </a:ext>
            </a:extLst>
          </p:cNvPr>
          <p:cNvSpPr>
            <a:spLocks noGrp="1"/>
          </p:cNvSpPr>
          <p:nvPr>
            <p:ph type="ftr" sz="quarter" idx="11"/>
          </p:nvPr>
        </p:nvSpPr>
        <p:spPr/>
        <p:txBody>
          <a:bodyPr/>
          <a:lstStyle/>
          <a:p>
            <a:r>
              <a:rPr lang="fr-FR"/>
              <a:t>Docteur Marc Labrunée et Carole Lahens</a:t>
            </a:r>
          </a:p>
        </p:txBody>
      </p:sp>
      <p:sp>
        <p:nvSpPr>
          <p:cNvPr id="4" name="Espace réservé du numéro de diapositive 3">
            <a:extLst>
              <a:ext uri="{FF2B5EF4-FFF2-40B4-BE49-F238E27FC236}">
                <a16:creationId xmlns:a16="http://schemas.microsoft.com/office/drawing/2014/main" id="{FF6CD693-6E1A-4223-E39A-54AD1C8B49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085485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691FC-7C77-508E-1DC7-7489E0F17178}"/>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0ED2661-0103-1891-1E76-FAA14C6DA2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6D7A758-A8D4-A3E3-CEB0-4D08BFB3D2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C9E6ECD-9E8A-8D66-7E9C-DBC02DE3DB1E}"/>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3DAACCF3-B43B-46EC-1EB9-44FDF3EBD693}"/>
              </a:ext>
            </a:extLst>
          </p:cNvPr>
          <p:cNvSpPr>
            <a:spLocks noGrp="1"/>
          </p:cNvSpPr>
          <p:nvPr>
            <p:ph type="ftr" sz="quarter" idx="11"/>
          </p:nvPr>
        </p:nvSpPr>
        <p:spPr/>
        <p:txBody>
          <a:bodyPr/>
          <a:lstStyle/>
          <a:p>
            <a:r>
              <a:rPr lang="fr-FR"/>
              <a:t>Docteur Marc Labrunée et Carole Lahens</a:t>
            </a:r>
          </a:p>
        </p:txBody>
      </p:sp>
      <p:sp>
        <p:nvSpPr>
          <p:cNvPr id="7" name="Espace réservé du numéro de diapositive 6">
            <a:extLst>
              <a:ext uri="{FF2B5EF4-FFF2-40B4-BE49-F238E27FC236}">
                <a16:creationId xmlns:a16="http://schemas.microsoft.com/office/drawing/2014/main" id="{2021A67C-6468-37BF-08C4-227C4D6C97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908097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E80E92-3659-8919-B718-63ADD1067418}"/>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55020BDF-EDC9-40E2-AF5C-5E7DEFCD7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A164C091-595D-9995-8688-33A878671E9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86805A-55C8-BD7E-0456-0203629B5E34}"/>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F7890346-5259-930A-7240-1811E240D45A}"/>
              </a:ext>
            </a:extLst>
          </p:cNvPr>
          <p:cNvSpPr>
            <a:spLocks noGrp="1"/>
          </p:cNvSpPr>
          <p:nvPr>
            <p:ph type="ftr" sz="quarter" idx="11"/>
          </p:nvPr>
        </p:nvSpPr>
        <p:spPr/>
        <p:txBody>
          <a:bodyPr/>
          <a:lstStyle/>
          <a:p>
            <a:r>
              <a:rPr lang="fr-FR"/>
              <a:t>Docteur Marc Labrunée et Carole Lahens</a:t>
            </a:r>
          </a:p>
        </p:txBody>
      </p:sp>
      <p:sp>
        <p:nvSpPr>
          <p:cNvPr id="7" name="Espace réservé du numéro de diapositive 6">
            <a:extLst>
              <a:ext uri="{FF2B5EF4-FFF2-40B4-BE49-F238E27FC236}">
                <a16:creationId xmlns:a16="http://schemas.microsoft.com/office/drawing/2014/main" id="{F3D6ECE8-5DC5-FC81-B8D0-B07DF3D745A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269474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CB9E6-FBD4-E678-0C98-27D8F3AD799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EA7C929-D985-13F9-CBB9-E184CE91385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42B143-14EF-2125-112D-B73B9A0CFBD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A5FEA5C-D030-DBDE-1E02-231A601089A8}"/>
              </a:ext>
            </a:extLst>
          </p:cNvPr>
          <p:cNvSpPr>
            <a:spLocks noGrp="1"/>
          </p:cNvSpPr>
          <p:nvPr>
            <p:ph type="ftr" sz="quarter" idx="11"/>
          </p:nvPr>
        </p:nvSpPr>
        <p:spPr/>
        <p:txBody>
          <a:bodyPr/>
          <a:lstStyle/>
          <a:p>
            <a:r>
              <a:rPr lang="fr-FR"/>
              <a:t>Docteur Marc Labrunée et Carole Lahens</a:t>
            </a:r>
          </a:p>
        </p:txBody>
      </p:sp>
      <p:sp>
        <p:nvSpPr>
          <p:cNvPr id="6" name="Espace réservé du numéro de diapositive 5">
            <a:extLst>
              <a:ext uri="{FF2B5EF4-FFF2-40B4-BE49-F238E27FC236}">
                <a16:creationId xmlns:a16="http://schemas.microsoft.com/office/drawing/2014/main" id="{23B2FE6D-4E9B-E030-BEF8-7678DAFB35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9470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fr-FR"/>
              <a:t>Modifiez le style du titre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Docteur Marc Labrunée et Carole Lahens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989759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44947EB-D6D9-C924-75C7-056542593560}"/>
              </a:ext>
            </a:extLst>
          </p:cNvPr>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DC38E81-3858-7997-D530-DCF74CF6B20B}"/>
              </a:ext>
            </a:extLst>
          </p:cNvPr>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995385-14BC-4BBE-BBF2-A9BA4A98806B}"/>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7820D8FD-0079-AE6B-9672-890FF24A26E4}"/>
              </a:ext>
            </a:extLst>
          </p:cNvPr>
          <p:cNvSpPr>
            <a:spLocks noGrp="1"/>
          </p:cNvSpPr>
          <p:nvPr>
            <p:ph type="ftr" sz="quarter" idx="11"/>
          </p:nvPr>
        </p:nvSpPr>
        <p:spPr/>
        <p:txBody>
          <a:bodyPr/>
          <a:lstStyle/>
          <a:p>
            <a:r>
              <a:rPr lang="fr-FR"/>
              <a:t>Docteur Marc Labrunée et Carole Lahens</a:t>
            </a:r>
          </a:p>
        </p:txBody>
      </p:sp>
      <p:sp>
        <p:nvSpPr>
          <p:cNvPr id="6" name="Espace réservé du numéro de diapositive 5">
            <a:extLst>
              <a:ext uri="{FF2B5EF4-FFF2-40B4-BE49-F238E27FC236}">
                <a16:creationId xmlns:a16="http://schemas.microsoft.com/office/drawing/2014/main" id="{EBE00C19-8124-5C6E-33CC-D8061E9441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599811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1929685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fr-FR"/>
              <a:t>Modifiez le style du titre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Docteur Marc Labrunée et Carole Lahens</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639576783"/>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fr-FR"/>
              <a:t>Modifiez le style du titre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12" name="Content Placeholder 3"/>
          <p:cNvSpPr>
            <a:spLocks noGrp="1"/>
          </p:cNvSpPr>
          <p:nvPr>
            <p:ph sz="quarter" idx="13"/>
          </p:nvPr>
        </p:nvSpPr>
        <p:spPr>
          <a:xfrm>
            <a:off x="685331" y="2288260"/>
            <a:ext cx="3829520" cy="205514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13" name="Content Placeholder 5"/>
          <p:cNvSpPr>
            <a:spLocks noGrp="1"/>
          </p:cNvSpPr>
          <p:nvPr>
            <p:ph sz="quarter" idx="14"/>
          </p:nvPr>
        </p:nvSpPr>
        <p:spPr>
          <a:xfrm>
            <a:off x="4629150" y="2288260"/>
            <a:ext cx="3829051" cy="205514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r>
              <a:rPr lang="fr-FR"/>
              <a:t>Docteur Marc Labrunée et Carole Lahens</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56565950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r>
              <a:rPr lang="fr-FR"/>
              <a:t>Docteur Marc Labrunée et Carole Lahens</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95336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r>
              <a:rPr lang="fr-FR"/>
              <a:t>Docteur Marc Labrunée et Carole Lahens</a:t>
            </a:r>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34542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fr-FR"/>
              <a:t>Modifiez le style du titre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Docteur Marc Labrunée et Carole Lahens</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882466019"/>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Docteur Marc Labrunée et Carole Lahens</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87484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endParaRPr lang="fr-FR"/>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r>
              <a:rPr lang="fr-FR"/>
              <a:t>Docteur Marc Labrunée et Carole Lahens</a:t>
            </a:r>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5092700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20" r:id="rId19"/>
  </p:sldLayoutIdLst>
  <p:hf sldNum="0" hd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BAB25F-1FD0-589B-70BC-E0D1B8FD9DF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9D7C433-02B7-9896-F740-BFE6C9A78AF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B7FFB7-C19F-B560-D388-534BF5CE10B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B88DF35F-E009-84D1-3265-C1C840BE6D0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Docteur Marc Labrunée et Carole Lahens</a:t>
            </a:r>
          </a:p>
        </p:txBody>
      </p:sp>
      <p:sp>
        <p:nvSpPr>
          <p:cNvPr id="6" name="Espace réservé du numéro de diapositive 5">
            <a:extLst>
              <a:ext uri="{FF2B5EF4-FFF2-40B4-BE49-F238E27FC236}">
                <a16:creationId xmlns:a16="http://schemas.microsoft.com/office/drawing/2014/main" id="{8FBA9F72-62EA-85A7-942F-71808EABD04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3499541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jp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jpg"/><Relationship Id="rId2" Type="http://schemas.openxmlformats.org/officeDocument/2006/relationships/image" Target="../media/image42.jpe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jpg"/><Relationship Id="rId5" Type="http://schemas.openxmlformats.org/officeDocument/2006/relationships/hyperlink" Target="https://www.cptsdetarbesadour.org/" TargetMode="Externa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8"/>
          <p:cNvSpPr/>
          <p:nvPr/>
        </p:nvSpPr>
        <p:spPr>
          <a:xfrm>
            <a:off x="1382325" y="2437409"/>
            <a:ext cx="1472566" cy="1114821"/>
          </a:xfrm>
          <a:custGeom>
            <a:avLst/>
            <a:gdLst/>
            <a:ahLst/>
            <a:cxnLst/>
            <a:rect l="l" t="t" r="r" b="b"/>
            <a:pathLst>
              <a:path w="12287" h="9302" extrusionOk="0">
                <a:moveTo>
                  <a:pt x="4669" y="0"/>
                </a:moveTo>
                <a:cubicBezTo>
                  <a:pt x="4603" y="0"/>
                  <a:pt x="4537" y="2"/>
                  <a:pt x="4472" y="4"/>
                </a:cubicBezTo>
                <a:cubicBezTo>
                  <a:pt x="2014" y="104"/>
                  <a:pt x="53" y="2111"/>
                  <a:pt x="18" y="4580"/>
                </a:cubicBezTo>
                <a:cubicBezTo>
                  <a:pt x="1" y="5835"/>
                  <a:pt x="474" y="7020"/>
                  <a:pt x="1355" y="7913"/>
                </a:cubicBezTo>
                <a:cubicBezTo>
                  <a:pt x="2236" y="8806"/>
                  <a:pt x="3415" y="9302"/>
                  <a:pt x="4670" y="9302"/>
                </a:cubicBezTo>
                <a:cubicBezTo>
                  <a:pt x="6934" y="9302"/>
                  <a:pt x="8860" y="7685"/>
                  <a:pt x="9252" y="5461"/>
                </a:cubicBezTo>
                <a:cubicBezTo>
                  <a:pt x="9322" y="5029"/>
                  <a:pt x="9701" y="4720"/>
                  <a:pt x="10139" y="4720"/>
                </a:cubicBezTo>
                <a:lnTo>
                  <a:pt x="12286" y="4720"/>
                </a:lnTo>
                <a:lnTo>
                  <a:pt x="12286" y="4574"/>
                </a:lnTo>
                <a:lnTo>
                  <a:pt x="10139" y="4574"/>
                </a:lnTo>
                <a:cubicBezTo>
                  <a:pt x="9631" y="4574"/>
                  <a:pt x="9193" y="4936"/>
                  <a:pt x="9106" y="5432"/>
                </a:cubicBezTo>
                <a:cubicBezTo>
                  <a:pt x="8726" y="7586"/>
                  <a:pt x="6859" y="9150"/>
                  <a:pt x="4670" y="9150"/>
                </a:cubicBezTo>
                <a:cubicBezTo>
                  <a:pt x="3456" y="9150"/>
                  <a:pt x="2312" y="8677"/>
                  <a:pt x="1460" y="7808"/>
                </a:cubicBezTo>
                <a:cubicBezTo>
                  <a:pt x="608" y="6944"/>
                  <a:pt x="147" y="5800"/>
                  <a:pt x="164" y="4580"/>
                </a:cubicBezTo>
                <a:cubicBezTo>
                  <a:pt x="199" y="2193"/>
                  <a:pt x="2096" y="244"/>
                  <a:pt x="4477" y="144"/>
                </a:cubicBezTo>
                <a:cubicBezTo>
                  <a:pt x="4539" y="142"/>
                  <a:pt x="4600" y="141"/>
                  <a:pt x="4662" y="141"/>
                </a:cubicBezTo>
                <a:cubicBezTo>
                  <a:pt x="6729" y="141"/>
                  <a:pt x="8554" y="1564"/>
                  <a:pt x="9047" y="3576"/>
                </a:cubicBezTo>
                <a:lnTo>
                  <a:pt x="9187" y="3541"/>
                </a:lnTo>
                <a:cubicBezTo>
                  <a:pt x="8683" y="1463"/>
                  <a:pt x="6800" y="0"/>
                  <a:pt x="4669"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2782740" y="2921952"/>
            <a:ext cx="84732" cy="145615"/>
          </a:xfrm>
          <a:custGeom>
            <a:avLst/>
            <a:gdLst/>
            <a:ahLst/>
            <a:cxnLst/>
            <a:rect l="l" t="t" r="r" b="b"/>
            <a:pathLst>
              <a:path w="707" h="1215" extrusionOk="0">
                <a:moveTo>
                  <a:pt x="99" y="0"/>
                </a:moveTo>
                <a:lnTo>
                  <a:pt x="0" y="105"/>
                </a:lnTo>
                <a:lnTo>
                  <a:pt x="502" y="607"/>
                </a:lnTo>
                <a:lnTo>
                  <a:pt x="0" y="1109"/>
                </a:lnTo>
                <a:lnTo>
                  <a:pt x="99" y="1214"/>
                </a:lnTo>
                <a:lnTo>
                  <a:pt x="706" y="607"/>
                </a:lnTo>
                <a:lnTo>
                  <a:pt x="9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18"/>
          <p:cNvGrpSpPr/>
          <p:nvPr/>
        </p:nvGrpSpPr>
        <p:grpSpPr>
          <a:xfrm>
            <a:off x="1820966" y="2861047"/>
            <a:ext cx="242092" cy="286915"/>
            <a:chOff x="1820966" y="1778397"/>
            <a:chExt cx="242092" cy="286915"/>
          </a:xfrm>
        </p:grpSpPr>
        <p:sp>
          <p:nvSpPr>
            <p:cNvPr id="235" name="Google Shape;235;p18"/>
            <p:cNvSpPr/>
            <p:nvPr/>
          </p:nvSpPr>
          <p:spPr>
            <a:xfrm>
              <a:off x="1913248" y="1778397"/>
              <a:ext cx="57527" cy="66515"/>
            </a:xfrm>
            <a:custGeom>
              <a:avLst/>
              <a:gdLst/>
              <a:ahLst/>
              <a:cxnLst/>
              <a:rect l="l" t="t" r="r" b="b"/>
              <a:pathLst>
                <a:path w="480" h="555" extrusionOk="0">
                  <a:moveTo>
                    <a:pt x="246" y="111"/>
                  </a:moveTo>
                  <a:cubicBezTo>
                    <a:pt x="316" y="111"/>
                    <a:pt x="368" y="164"/>
                    <a:pt x="368" y="228"/>
                  </a:cubicBezTo>
                  <a:lnTo>
                    <a:pt x="368" y="327"/>
                  </a:lnTo>
                  <a:cubicBezTo>
                    <a:pt x="368" y="391"/>
                    <a:pt x="316" y="444"/>
                    <a:pt x="246" y="444"/>
                  </a:cubicBezTo>
                  <a:lnTo>
                    <a:pt x="228" y="444"/>
                  </a:lnTo>
                  <a:cubicBezTo>
                    <a:pt x="164" y="444"/>
                    <a:pt x="112" y="391"/>
                    <a:pt x="112" y="327"/>
                  </a:cubicBezTo>
                  <a:lnTo>
                    <a:pt x="112" y="228"/>
                  </a:lnTo>
                  <a:cubicBezTo>
                    <a:pt x="112" y="164"/>
                    <a:pt x="164" y="111"/>
                    <a:pt x="228" y="111"/>
                  </a:cubicBezTo>
                  <a:close/>
                  <a:moveTo>
                    <a:pt x="228" y="0"/>
                  </a:moveTo>
                  <a:cubicBezTo>
                    <a:pt x="106" y="0"/>
                    <a:pt x="1" y="99"/>
                    <a:pt x="1" y="228"/>
                  </a:cubicBezTo>
                  <a:lnTo>
                    <a:pt x="1" y="327"/>
                  </a:lnTo>
                  <a:cubicBezTo>
                    <a:pt x="1" y="450"/>
                    <a:pt x="106" y="555"/>
                    <a:pt x="228" y="555"/>
                  </a:cubicBezTo>
                  <a:lnTo>
                    <a:pt x="246" y="555"/>
                  </a:lnTo>
                  <a:cubicBezTo>
                    <a:pt x="374" y="555"/>
                    <a:pt x="479" y="450"/>
                    <a:pt x="479" y="327"/>
                  </a:cubicBezTo>
                  <a:lnTo>
                    <a:pt x="479" y="228"/>
                  </a:lnTo>
                  <a:cubicBezTo>
                    <a:pt x="479" y="99"/>
                    <a:pt x="374" y="0"/>
                    <a:pt x="246" y="0"/>
                  </a:cubicBezTo>
                  <a:close/>
                </a:path>
              </a:pathLst>
            </a:custGeom>
            <a:solidFill>
              <a:srgbClr val="651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1895751" y="1831729"/>
              <a:ext cx="92522" cy="233583"/>
            </a:xfrm>
            <a:custGeom>
              <a:avLst/>
              <a:gdLst/>
              <a:ahLst/>
              <a:cxnLst/>
              <a:rect l="l" t="t" r="r" b="b"/>
              <a:pathLst>
                <a:path w="772" h="1949" extrusionOk="0">
                  <a:moveTo>
                    <a:pt x="386" y="110"/>
                  </a:moveTo>
                  <a:lnTo>
                    <a:pt x="567" y="156"/>
                  </a:lnTo>
                  <a:cubicBezTo>
                    <a:pt x="619" y="168"/>
                    <a:pt x="660" y="215"/>
                    <a:pt x="660" y="261"/>
                  </a:cubicBezTo>
                  <a:lnTo>
                    <a:pt x="660" y="886"/>
                  </a:lnTo>
                  <a:lnTo>
                    <a:pt x="549" y="1014"/>
                  </a:lnTo>
                  <a:cubicBezTo>
                    <a:pt x="538" y="1020"/>
                    <a:pt x="538" y="1032"/>
                    <a:pt x="532" y="1043"/>
                  </a:cubicBezTo>
                  <a:lnTo>
                    <a:pt x="485" y="1837"/>
                  </a:lnTo>
                  <a:lnTo>
                    <a:pt x="287" y="1837"/>
                  </a:lnTo>
                  <a:lnTo>
                    <a:pt x="234" y="1043"/>
                  </a:lnTo>
                  <a:cubicBezTo>
                    <a:pt x="234" y="1032"/>
                    <a:pt x="228" y="1020"/>
                    <a:pt x="223" y="1014"/>
                  </a:cubicBezTo>
                  <a:lnTo>
                    <a:pt x="112" y="886"/>
                  </a:lnTo>
                  <a:lnTo>
                    <a:pt x="112" y="261"/>
                  </a:lnTo>
                  <a:cubicBezTo>
                    <a:pt x="112" y="215"/>
                    <a:pt x="147" y="168"/>
                    <a:pt x="199" y="156"/>
                  </a:cubicBezTo>
                  <a:lnTo>
                    <a:pt x="386" y="110"/>
                  </a:lnTo>
                  <a:close/>
                  <a:moveTo>
                    <a:pt x="386" y="0"/>
                  </a:moveTo>
                  <a:cubicBezTo>
                    <a:pt x="382" y="0"/>
                    <a:pt x="377" y="2"/>
                    <a:pt x="374" y="5"/>
                  </a:cubicBezTo>
                  <a:lnTo>
                    <a:pt x="176" y="51"/>
                  </a:lnTo>
                  <a:cubicBezTo>
                    <a:pt x="71" y="75"/>
                    <a:pt x="1" y="162"/>
                    <a:pt x="1" y="261"/>
                  </a:cubicBezTo>
                  <a:lnTo>
                    <a:pt x="1" y="909"/>
                  </a:lnTo>
                  <a:cubicBezTo>
                    <a:pt x="1" y="921"/>
                    <a:pt x="7" y="933"/>
                    <a:pt x="18" y="944"/>
                  </a:cubicBezTo>
                  <a:lnTo>
                    <a:pt x="129" y="1073"/>
                  </a:lnTo>
                  <a:lnTo>
                    <a:pt x="182" y="1896"/>
                  </a:lnTo>
                  <a:cubicBezTo>
                    <a:pt x="182" y="1925"/>
                    <a:pt x="205" y="1948"/>
                    <a:pt x="234" y="1948"/>
                  </a:cubicBezTo>
                  <a:lnTo>
                    <a:pt x="532" y="1948"/>
                  </a:lnTo>
                  <a:cubicBezTo>
                    <a:pt x="561" y="1948"/>
                    <a:pt x="584" y="1925"/>
                    <a:pt x="590" y="1896"/>
                  </a:cubicBezTo>
                  <a:lnTo>
                    <a:pt x="643" y="1073"/>
                  </a:lnTo>
                  <a:lnTo>
                    <a:pt x="754" y="944"/>
                  </a:lnTo>
                  <a:cubicBezTo>
                    <a:pt x="765" y="933"/>
                    <a:pt x="771" y="921"/>
                    <a:pt x="771" y="909"/>
                  </a:cubicBezTo>
                  <a:lnTo>
                    <a:pt x="771" y="261"/>
                  </a:lnTo>
                  <a:cubicBezTo>
                    <a:pt x="771" y="162"/>
                    <a:pt x="695" y="75"/>
                    <a:pt x="596" y="51"/>
                  </a:cubicBezTo>
                  <a:lnTo>
                    <a:pt x="398" y="5"/>
                  </a:lnTo>
                  <a:cubicBezTo>
                    <a:pt x="395" y="2"/>
                    <a:pt x="390" y="0"/>
                    <a:pt x="386" y="0"/>
                  </a:cubicBezTo>
                  <a:close/>
                </a:path>
              </a:pathLst>
            </a:custGeom>
            <a:solidFill>
              <a:srgbClr val="651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1837745" y="1790981"/>
              <a:ext cx="54650" cy="63759"/>
            </a:xfrm>
            <a:custGeom>
              <a:avLst/>
              <a:gdLst/>
              <a:ahLst/>
              <a:cxnLst/>
              <a:rect l="l" t="t" r="r" b="b"/>
              <a:pathLst>
                <a:path w="456" h="532" extrusionOk="0">
                  <a:moveTo>
                    <a:pt x="240" y="111"/>
                  </a:moveTo>
                  <a:cubicBezTo>
                    <a:pt x="298" y="111"/>
                    <a:pt x="351" y="158"/>
                    <a:pt x="351" y="222"/>
                  </a:cubicBezTo>
                  <a:lnTo>
                    <a:pt x="351" y="310"/>
                  </a:lnTo>
                  <a:cubicBezTo>
                    <a:pt x="351" y="374"/>
                    <a:pt x="298" y="426"/>
                    <a:pt x="240" y="426"/>
                  </a:cubicBezTo>
                  <a:lnTo>
                    <a:pt x="222" y="426"/>
                  </a:lnTo>
                  <a:cubicBezTo>
                    <a:pt x="158" y="426"/>
                    <a:pt x="105" y="374"/>
                    <a:pt x="105" y="310"/>
                  </a:cubicBezTo>
                  <a:lnTo>
                    <a:pt x="105" y="222"/>
                  </a:lnTo>
                  <a:cubicBezTo>
                    <a:pt x="105" y="158"/>
                    <a:pt x="158" y="111"/>
                    <a:pt x="222" y="111"/>
                  </a:cubicBezTo>
                  <a:close/>
                  <a:moveTo>
                    <a:pt x="222" y="0"/>
                  </a:moveTo>
                  <a:cubicBezTo>
                    <a:pt x="100" y="0"/>
                    <a:pt x="0" y="99"/>
                    <a:pt x="0" y="222"/>
                  </a:cubicBezTo>
                  <a:lnTo>
                    <a:pt x="0" y="310"/>
                  </a:lnTo>
                  <a:cubicBezTo>
                    <a:pt x="0" y="432"/>
                    <a:pt x="100" y="531"/>
                    <a:pt x="222" y="531"/>
                  </a:cubicBezTo>
                  <a:lnTo>
                    <a:pt x="234" y="531"/>
                  </a:lnTo>
                  <a:cubicBezTo>
                    <a:pt x="356" y="531"/>
                    <a:pt x="456" y="432"/>
                    <a:pt x="456" y="310"/>
                  </a:cubicBezTo>
                  <a:lnTo>
                    <a:pt x="456" y="222"/>
                  </a:lnTo>
                  <a:cubicBezTo>
                    <a:pt x="456" y="99"/>
                    <a:pt x="356" y="0"/>
                    <a:pt x="234" y="0"/>
                  </a:cubicBezTo>
                  <a:close/>
                </a:path>
              </a:pathLst>
            </a:custGeom>
            <a:solidFill>
              <a:srgbClr val="651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1820966" y="1842036"/>
              <a:ext cx="88927" cy="222557"/>
            </a:xfrm>
            <a:custGeom>
              <a:avLst/>
              <a:gdLst/>
              <a:ahLst/>
              <a:cxnLst/>
              <a:rect l="l" t="t" r="r" b="b"/>
              <a:pathLst>
                <a:path w="742" h="1857" extrusionOk="0">
                  <a:moveTo>
                    <a:pt x="356" y="0"/>
                  </a:moveTo>
                  <a:lnTo>
                    <a:pt x="170" y="47"/>
                  </a:lnTo>
                  <a:cubicBezTo>
                    <a:pt x="70" y="70"/>
                    <a:pt x="0" y="158"/>
                    <a:pt x="0" y="251"/>
                  </a:cubicBezTo>
                  <a:lnTo>
                    <a:pt x="0" y="864"/>
                  </a:lnTo>
                  <a:cubicBezTo>
                    <a:pt x="0" y="882"/>
                    <a:pt x="6" y="893"/>
                    <a:pt x="18" y="905"/>
                  </a:cubicBezTo>
                  <a:lnTo>
                    <a:pt x="123" y="1022"/>
                  </a:lnTo>
                  <a:lnTo>
                    <a:pt x="170" y="1810"/>
                  </a:lnTo>
                  <a:cubicBezTo>
                    <a:pt x="175" y="1833"/>
                    <a:pt x="199" y="1856"/>
                    <a:pt x="228" y="1856"/>
                  </a:cubicBezTo>
                  <a:lnTo>
                    <a:pt x="508" y="1856"/>
                  </a:lnTo>
                  <a:cubicBezTo>
                    <a:pt x="537" y="1856"/>
                    <a:pt x="561" y="1833"/>
                    <a:pt x="566" y="1804"/>
                  </a:cubicBezTo>
                  <a:lnTo>
                    <a:pt x="619" y="1022"/>
                  </a:lnTo>
                  <a:lnTo>
                    <a:pt x="724" y="899"/>
                  </a:lnTo>
                  <a:cubicBezTo>
                    <a:pt x="741" y="882"/>
                    <a:pt x="741" y="847"/>
                    <a:pt x="718" y="823"/>
                  </a:cubicBezTo>
                  <a:cubicBezTo>
                    <a:pt x="707" y="815"/>
                    <a:pt x="694" y="811"/>
                    <a:pt x="681" y="811"/>
                  </a:cubicBezTo>
                  <a:cubicBezTo>
                    <a:pt x="666" y="811"/>
                    <a:pt x="652" y="817"/>
                    <a:pt x="642" y="829"/>
                  </a:cubicBezTo>
                  <a:lnTo>
                    <a:pt x="520" y="963"/>
                  </a:lnTo>
                  <a:cubicBezTo>
                    <a:pt x="514" y="969"/>
                    <a:pt x="508" y="981"/>
                    <a:pt x="508" y="993"/>
                  </a:cubicBezTo>
                  <a:lnTo>
                    <a:pt x="461" y="1745"/>
                  </a:lnTo>
                  <a:lnTo>
                    <a:pt x="280" y="1745"/>
                  </a:lnTo>
                  <a:lnTo>
                    <a:pt x="228" y="993"/>
                  </a:lnTo>
                  <a:cubicBezTo>
                    <a:pt x="228" y="981"/>
                    <a:pt x="222" y="969"/>
                    <a:pt x="216" y="963"/>
                  </a:cubicBezTo>
                  <a:lnTo>
                    <a:pt x="111" y="847"/>
                  </a:lnTo>
                  <a:lnTo>
                    <a:pt x="111" y="251"/>
                  </a:lnTo>
                  <a:cubicBezTo>
                    <a:pt x="111" y="205"/>
                    <a:pt x="146" y="164"/>
                    <a:pt x="193" y="152"/>
                  </a:cubicBezTo>
                  <a:lnTo>
                    <a:pt x="368" y="111"/>
                  </a:lnTo>
                  <a:lnTo>
                    <a:pt x="666" y="193"/>
                  </a:lnTo>
                  <a:cubicBezTo>
                    <a:pt x="669" y="194"/>
                    <a:pt x="673" y="194"/>
                    <a:pt x="677" y="194"/>
                  </a:cubicBezTo>
                  <a:cubicBezTo>
                    <a:pt x="702" y="194"/>
                    <a:pt x="725" y="177"/>
                    <a:pt x="736" y="152"/>
                  </a:cubicBezTo>
                  <a:cubicBezTo>
                    <a:pt x="741" y="123"/>
                    <a:pt x="724" y="94"/>
                    <a:pt x="695" y="88"/>
                  </a:cubicBezTo>
                  <a:lnTo>
                    <a:pt x="385" y="0"/>
                  </a:lnTo>
                  <a:close/>
                </a:path>
              </a:pathLst>
            </a:custGeom>
            <a:solidFill>
              <a:srgbClr val="651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p:nvPr/>
          </p:nvSpPr>
          <p:spPr>
            <a:xfrm>
              <a:off x="1990909" y="1790981"/>
              <a:ext cx="55370" cy="63759"/>
            </a:xfrm>
            <a:custGeom>
              <a:avLst/>
              <a:gdLst/>
              <a:ahLst/>
              <a:cxnLst/>
              <a:rect l="l" t="t" r="r" b="b"/>
              <a:pathLst>
                <a:path w="462" h="532" extrusionOk="0">
                  <a:moveTo>
                    <a:pt x="240" y="111"/>
                  </a:moveTo>
                  <a:cubicBezTo>
                    <a:pt x="304" y="111"/>
                    <a:pt x="351" y="158"/>
                    <a:pt x="351" y="222"/>
                  </a:cubicBezTo>
                  <a:lnTo>
                    <a:pt x="351" y="310"/>
                  </a:lnTo>
                  <a:cubicBezTo>
                    <a:pt x="351" y="374"/>
                    <a:pt x="304" y="426"/>
                    <a:pt x="240" y="426"/>
                  </a:cubicBezTo>
                  <a:lnTo>
                    <a:pt x="222" y="426"/>
                  </a:lnTo>
                  <a:cubicBezTo>
                    <a:pt x="164" y="426"/>
                    <a:pt x="111" y="374"/>
                    <a:pt x="111" y="310"/>
                  </a:cubicBezTo>
                  <a:lnTo>
                    <a:pt x="111" y="222"/>
                  </a:lnTo>
                  <a:cubicBezTo>
                    <a:pt x="111" y="158"/>
                    <a:pt x="164" y="111"/>
                    <a:pt x="222" y="111"/>
                  </a:cubicBezTo>
                  <a:close/>
                  <a:moveTo>
                    <a:pt x="222" y="0"/>
                  </a:moveTo>
                  <a:cubicBezTo>
                    <a:pt x="100" y="0"/>
                    <a:pt x="1" y="99"/>
                    <a:pt x="1" y="222"/>
                  </a:cubicBezTo>
                  <a:lnTo>
                    <a:pt x="1" y="310"/>
                  </a:lnTo>
                  <a:cubicBezTo>
                    <a:pt x="1" y="432"/>
                    <a:pt x="100" y="531"/>
                    <a:pt x="222" y="531"/>
                  </a:cubicBezTo>
                  <a:lnTo>
                    <a:pt x="240" y="531"/>
                  </a:lnTo>
                  <a:cubicBezTo>
                    <a:pt x="362" y="531"/>
                    <a:pt x="462" y="432"/>
                    <a:pt x="462" y="310"/>
                  </a:cubicBezTo>
                  <a:lnTo>
                    <a:pt x="462" y="222"/>
                  </a:lnTo>
                  <a:cubicBezTo>
                    <a:pt x="462" y="99"/>
                    <a:pt x="362" y="0"/>
                    <a:pt x="240" y="0"/>
                  </a:cubicBezTo>
                  <a:close/>
                </a:path>
              </a:pathLst>
            </a:custGeom>
            <a:solidFill>
              <a:srgbClr val="651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1974131" y="1842036"/>
              <a:ext cx="88927" cy="222557"/>
            </a:xfrm>
            <a:custGeom>
              <a:avLst/>
              <a:gdLst/>
              <a:ahLst/>
              <a:cxnLst/>
              <a:rect l="l" t="t" r="r" b="b"/>
              <a:pathLst>
                <a:path w="742" h="1857" extrusionOk="0">
                  <a:moveTo>
                    <a:pt x="356" y="0"/>
                  </a:moveTo>
                  <a:lnTo>
                    <a:pt x="47" y="88"/>
                  </a:lnTo>
                  <a:cubicBezTo>
                    <a:pt x="18" y="94"/>
                    <a:pt x="0" y="123"/>
                    <a:pt x="6" y="152"/>
                  </a:cubicBezTo>
                  <a:cubicBezTo>
                    <a:pt x="16" y="177"/>
                    <a:pt x="40" y="194"/>
                    <a:pt x="65" y="194"/>
                  </a:cubicBezTo>
                  <a:cubicBezTo>
                    <a:pt x="69" y="194"/>
                    <a:pt x="73" y="194"/>
                    <a:pt x="76" y="193"/>
                  </a:cubicBezTo>
                  <a:lnTo>
                    <a:pt x="374" y="111"/>
                  </a:lnTo>
                  <a:lnTo>
                    <a:pt x="549" y="152"/>
                  </a:lnTo>
                  <a:cubicBezTo>
                    <a:pt x="596" y="164"/>
                    <a:pt x="631" y="205"/>
                    <a:pt x="631" y="251"/>
                  </a:cubicBezTo>
                  <a:lnTo>
                    <a:pt x="631" y="847"/>
                  </a:lnTo>
                  <a:lnTo>
                    <a:pt x="526" y="963"/>
                  </a:lnTo>
                  <a:cubicBezTo>
                    <a:pt x="520" y="969"/>
                    <a:pt x="514" y="981"/>
                    <a:pt x="514" y="998"/>
                  </a:cubicBezTo>
                  <a:lnTo>
                    <a:pt x="462" y="1751"/>
                  </a:lnTo>
                  <a:lnTo>
                    <a:pt x="281" y="1751"/>
                  </a:lnTo>
                  <a:lnTo>
                    <a:pt x="234" y="998"/>
                  </a:lnTo>
                  <a:cubicBezTo>
                    <a:pt x="234" y="981"/>
                    <a:pt x="228" y="969"/>
                    <a:pt x="222" y="963"/>
                  </a:cubicBezTo>
                  <a:lnTo>
                    <a:pt x="100" y="829"/>
                  </a:lnTo>
                  <a:cubicBezTo>
                    <a:pt x="90" y="817"/>
                    <a:pt x="76" y="811"/>
                    <a:pt x="61" y="811"/>
                  </a:cubicBezTo>
                  <a:cubicBezTo>
                    <a:pt x="48" y="811"/>
                    <a:pt x="35" y="815"/>
                    <a:pt x="24" y="823"/>
                  </a:cubicBezTo>
                  <a:cubicBezTo>
                    <a:pt x="0" y="847"/>
                    <a:pt x="0" y="882"/>
                    <a:pt x="18" y="905"/>
                  </a:cubicBezTo>
                  <a:lnTo>
                    <a:pt x="123" y="1022"/>
                  </a:lnTo>
                  <a:lnTo>
                    <a:pt x="176" y="1810"/>
                  </a:lnTo>
                  <a:cubicBezTo>
                    <a:pt x="176" y="1833"/>
                    <a:pt x="199" y="1856"/>
                    <a:pt x="228" y="1856"/>
                  </a:cubicBezTo>
                  <a:lnTo>
                    <a:pt x="514" y="1856"/>
                  </a:lnTo>
                  <a:cubicBezTo>
                    <a:pt x="543" y="1856"/>
                    <a:pt x="567" y="1833"/>
                    <a:pt x="572" y="1810"/>
                  </a:cubicBezTo>
                  <a:lnTo>
                    <a:pt x="619" y="1022"/>
                  </a:lnTo>
                  <a:lnTo>
                    <a:pt x="730" y="905"/>
                  </a:lnTo>
                  <a:cubicBezTo>
                    <a:pt x="736" y="893"/>
                    <a:pt x="742" y="882"/>
                    <a:pt x="742" y="864"/>
                  </a:cubicBezTo>
                  <a:lnTo>
                    <a:pt x="742" y="251"/>
                  </a:lnTo>
                  <a:cubicBezTo>
                    <a:pt x="742" y="158"/>
                    <a:pt x="672" y="70"/>
                    <a:pt x="572" y="47"/>
                  </a:cubicBezTo>
                  <a:lnTo>
                    <a:pt x="386" y="0"/>
                  </a:lnTo>
                  <a:close/>
                </a:path>
              </a:pathLst>
            </a:custGeom>
            <a:solidFill>
              <a:srgbClr val="651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18"/>
          <p:cNvSpPr/>
          <p:nvPr/>
        </p:nvSpPr>
        <p:spPr>
          <a:xfrm>
            <a:off x="5335127" y="2985591"/>
            <a:ext cx="1466814" cy="566639"/>
          </a:xfrm>
          <a:custGeom>
            <a:avLst/>
            <a:gdLst/>
            <a:ahLst/>
            <a:cxnLst/>
            <a:rect l="l" t="t" r="r" b="b"/>
            <a:pathLst>
              <a:path w="12239" h="4728" extrusionOk="0">
                <a:moveTo>
                  <a:pt x="10085" y="0"/>
                </a:moveTo>
                <a:cubicBezTo>
                  <a:pt x="9578" y="0"/>
                  <a:pt x="9140" y="362"/>
                  <a:pt x="9052" y="858"/>
                </a:cubicBezTo>
                <a:cubicBezTo>
                  <a:pt x="8673" y="3018"/>
                  <a:pt x="6811" y="4582"/>
                  <a:pt x="4617" y="4582"/>
                </a:cubicBezTo>
                <a:cubicBezTo>
                  <a:pt x="2341" y="4582"/>
                  <a:pt x="420" y="2878"/>
                  <a:pt x="146" y="619"/>
                </a:cubicBezTo>
                <a:lnTo>
                  <a:pt x="0" y="636"/>
                </a:lnTo>
                <a:cubicBezTo>
                  <a:pt x="280" y="2965"/>
                  <a:pt x="2265" y="4728"/>
                  <a:pt x="4617" y="4728"/>
                </a:cubicBezTo>
                <a:cubicBezTo>
                  <a:pt x="6881" y="4728"/>
                  <a:pt x="8807" y="3111"/>
                  <a:pt x="9198" y="887"/>
                </a:cubicBezTo>
                <a:cubicBezTo>
                  <a:pt x="9274" y="455"/>
                  <a:pt x="9648" y="146"/>
                  <a:pt x="10085" y="146"/>
                </a:cubicBezTo>
                <a:lnTo>
                  <a:pt x="12239" y="146"/>
                </a:lnTo>
                <a:lnTo>
                  <a:pt x="1223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5335127" y="2437409"/>
            <a:ext cx="1094807" cy="491614"/>
          </a:xfrm>
          <a:custGeom>
            <a:avLst/>
            <a:gdLst/>
            <a:ahLst/>
            <a:cxnLst/>
            <a:rect l="l" t="t" r="r" b="b"/>
            <a:pathLst>
              <a:path w="9135" h="4102" extrusionOk="0">
                <a:moveTo>
                  <a:pt x="4621" y="0"/>
                </a:moveTo>
                <a:cubicBezTo>
                  <a:pt x="4555" y="0"/>
                  <a:pt x="4490" y="2"/>
                  <a:pt x="4424" y="4"/>
                </a:cubicBezTo>
                <a:cubicBezTo>
                  <a:pt x="2177" y="92"/>
                  <a:pt x="274" y="1849"/>
                  <a:pt x="0" y="4084"/>
                </a:cubicBezTo>
                <a:lnTo>
                  <a:pt x="146" y="4102"/>
                </a:lnTo>
                <a:cubicBezTo>
                  <a:pt x="409" y="1936"/>
                  <a:pt x="2253" y="238"/>
                  <a:pt x="4430" y="150"/>
                </a:cubicBezTo>
                <a:cubicBezTo>
                  <a:pt x="4495" y="147"/>
                  <a:pt x="4560" y="146"/>
                  <a:pt x="4625" y="146"/>
                </a:cubicBezTo>
                <a:cubicBezTo>
                  <a:pt x="6682" y="146"/>
                  <a:pt x="8502" y="1568"/>
                  <a:pt x="8994" y="3576"/>
                </a:cubicBezTo>
                <a:lnTo>
                  <a:pt x="9134" y="3541"/>
                </a:lnTo>
                <a:cubicBezTo>
                  <a:pt x="8630" y="1463"/>
                  <a:pt x="6747" y="0"/>
                  <a:pt x="462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6729071" y="2921952"/>
            <a:ext cx="84852" cy="145615"/>
          </a:xfrm>
          <a:custGeom>
            <a:avLst/>
            <a:gdLst/>
            <a:ahLst/>
            <a:cxnLst/>
            <a:rect l="l" t="t" r="r" b="b"/>
            <a:pathLst>
              <a:path w="708" h="1215" extrusionOk="0">
                <a:moveTo>
                  <a:pt x="100" y="0"/>
                </a:moveTo>
                <a:lnTo>
                  <a:pt x="1" y="105"/>
                </a:lnTo>
                <a:lnTo>
                  <a:pt x="503" y="607"/>
                </a:lnTo>
                <a:lnTo>
                  <a:pt x="1" y="1109"/>
                </a:lnTo>
                <a:lnTo>
                  <a:pt x="100" y="1214"/>
                </a:lnTo>
                <a:lnTo>
                  <a:pt x="707" y="607"/>
                </a:lnTo>
                <a:lnTo>
                  <a:pt x="100"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6729071" y="2921952"/>
            <a:ext cx="84852" cy="145615"/>
          </a:xfrm>
          <a:custGeom>
            <a:avLst/>
            <a:gdLst/>
            <a:ahLst/>
            <a:cxnLst/>
            <a:rect l="l" t="t" r="r" b="b"/>
            <a:pathLst>
              <a:path w="708" h="1215" extrusionOk="0">
                <a:moveTo>
                  <a:pt x="100" y="0"/>
                </a:moveTo>
                <a:lnTo>
                  <a:pt x="1" y="105"/>
                </a:lnTo>
                <a:lnTo>
                  <a:pt x="503" y="607"/>
                </a:lnTo>
                <a:lnTo>
                  <a:pt x="1" y="1109"/>
                </a:lnTo>
                <a:lnTo>
                  <a:pt x="100" y="1214"/>
                </a:lnTo>
                <a:lnTo>
                  <a:pt x="707" y="607"/>
                </a:lnTo>
                <a:lnTo>
                  <a:pt x="100"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8"/>
          <p:cNvGrpSpPr/>
          <p:nvPr/>
        </p:nvGrpSpPr>
        <p:grpSpPr>
          <a:xfrm>
            <a:off x="5751237" y="2847863"/>
            <a:ext cx="275050" cy="312682"/>
            <a:chOff x="5751237" y="1765213"/>
            <a:chExt cx="275050" cy="312682"/>
          </a:xfrm>
        </p:grpSpPr>
        <p:sp>
          <p:nvSpPr>
            <p:cNvPr id="246" name="Google Shape;246;p18"/>
            <p:cNvSpPr/>
            <p:nvPr/>
          </p:nvSpPr>
          <p:spPr>
            <a:xfrm>
              <a:off x="5751956" y="1765213"/>
              <a:ext cx="272893" cy="312682"/>
            </a:xfrm>
            <a:custGeom>
              <a:avLst/>
              <a:gdLst/>
              <a:ahLst/>
              <a:cxnLst/>
              <a:rect l="l" t="t" r="r" b="b"/>
              <a:pathLst>
                <a:path w="2277" h="2609" extrusionOk="0">
                  <a:moveTo>
                    <a:pt x="1139" y="116"/>
                  </a:moveTo>
                  <a:lnTo>
                    <a:pt x="2166" y="711"/>
                  </a:lnTo>
                  <a:lnTo>
                    <a:pt x="2166" y="1896"/>
                  </a:lnTo>
                  <a:lnTo>
                    <a:pt x="1139" y="2491"/>
                  </a:lnTo>
                  <a:lnTo>
                    <a:pt x="111" y="1896"/>
                  </a:lnTo>
                  <a:lnTo>
                    <a:pt x="111" y="711"/>
                  </a:lnTo>
                  <a:lnTo>
                    <a:pt x="1139" y="116"/>
                  </a:lnTo>
                  <a:close/>
                  <a:moveTo>
                    <a:pt x="1142" y="1"/>
                  </a:moveTo>
                  <a:cubicBezTo>
                    <a:pt x="1133" y="1"/>
                    <a:pt x="1124" y="2"/>
                    <a:pt x="1115" y="5"/>
                  </a:cubicBezTo>
                  <a:lnTo>
                    <a:pt x="30" y="630"/>
                  </a:lnTo>
                  <a:cubicBezTo>
                    <a:pt x="12" y="641"/>
                    <a:pt x="1" y="659"/>
                    <a:pt x="1" y="682"/>
                  </a:cubicBezTo>
                  <a:lnTo>
                    <a:pt x="1" y="1931"/>
                  </a:lnTo>
                  <a:cubicBezTo>
                    <a:pt x="1" y="1949"/>
                    <a:pt x="12" y="1966"/>
                    <a:pt x="30" y="1978"/>
                  </a:cubicBezTo>
                  <a:lnTo>
                    <a:pt x="1115" y="2602"/>
                  </a:lnTo>
                  <a:cubicBezTo>
                    <a:pt x="1121" y="2608"/>
                    <a:pt x="1133" y="2608"/>
                    <a:pt x="1139" y="2608"/>
                  </a:cubicBezTo>
                  <a:cubicBezTo>
                    <a:pt x="1150" y="2608"/>
                    <a:pt x="1162" y="2608"/>
                    <a:pt x="1168" y="2602"/>
                  </a:cubicBezTo>
                  <a:lnTo>
                    <a:pt x="2253" y="1978"/>
                  </a:lnTo>
                  <a:cubicBezTo>
                    <a:pt x="2271" y="1966"/>
                    <a:pt x="2277" y="1949"/>
                    <a:pt x="2277" y="1931"/>
                  </a:cubicBezTo>
                  <a:lnTo>
                    <a:pt x="2277" y="682"/>
                  </a:lnTo>
                  <a:cubicBezTo>
                    <a:pt x="2277" y="659"/>
                    <a:pt x="2265" y="641"/>
                    <a:pt x="2253" y="630"/>
                  </a:cubicBezTo>
                  <a:lnTo>
                    <a:pt x="1168" y="5"/>
                  </a:lnTo>
                  <a:cubicBezTo>
                    <a:pt x="1159" y="2"/>
                    <a:pt x="1150" y="1"/>
                    <a:pt x="1142" y="1"/>
                  </a:cubicBezTo>
                  <a:close/>
                </a:path>
              </a:pathLst>
            </a:custGeom>
            <a:solidFill>
              <a:srgbClr val="FF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5882110" y="1914783"/>
              <a:ext cx="13423" cy="163112"/>
            </a:xfrm>
            <a:custGeom>
              <a:avLst/>
              <a:gdLst/>
              <a:ahLst/>
              <a:cxnLst/>
              <a:rect l="l" t="t" r="r" b="b"/>
              <a:pathLst>
                <a:path w="112" h="1361" extrusionOk="0">
                  <a:moveTo>
                    <a:pt x="53" y="0"/>
                  </a:moveTo>
                  <a:cubicBezTo>
                    <a:pt x="24" y="0"/>
                    <a:pt x="0" y="29"/>
                    <a:pt x="0" y="59"/>
                  </a:cubicBezTo>
                  <a:lnTo>
                    <a:pt x="0" y="1308"/>
                  </a:lnTo>
                  <a:cubicBezTo>
                    <a:pt x="0" y="1337"/>
                    <a:pt x="24" y="1360"/>
                    <a:pt x="53" y="1360"/>
                  </a:cubicBezTo>
                  <a:cubicBezTo>
                    <a:pt x="88" y="1360"/>
                    <a:pt x="111" y="1337"/>
                    <a:pt x="111" y="1308"/>
                  </a:cubicBezTo>
                  <a:lnTo>
                    <a:pt x="111" y="59"/>
                  </a:lnTo>
                  <a:cubicBezTo>
                    <a:pt x="111" y="29"/>
                    <a:pt x="88" y="0"/>
                    <a:pt x="53" y="0"/>
                  </a:cubicBezTo>
                  <a:close/>
                </a:path>
              </a:pathLst>
            </a:custGeom>
            <a:solidFill>
              <a:srgbClr val="FF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p:nvPr/>
          </p:nvSpPr>
          <p:spPr>
            <a:xfrm>
              <a:off x="5751237" y="1839998"/>
              <a:ext cx="144896" cy="88208"/>
            </a:xfrm>
            <a:custGeom>
              <a:avLst/>
              <a:gdLst/>
              <a:ahLst/>
              <a:cxnLst/>
              <a:rect l="l" t="t" r="r" b="b"/>
              <a:pathLst>
                <a:path w="1209" h="736" extrusionOk="0">
                  <a:moveTo>
                    <a:pt x="67" y="0"/>
                  </a:moveTo>
                  <a:cubicBezTo>
                    <a:pt x="48" y="0"/>
                    <a:pt x="30" y="9"/>
                    <a:pt x="18" y="29"/>
                  </a:cubicBezTo>
                  <a:cubicBezTo>
                    <a:pt x="1" y="52"/>
                    <a:pt x="12" y="87"/>
                    <a:pt x="36" y="105"/>
                  </a:cubicBezTo>
                  <a:lnTo>
                    <a:pt x="1121" y="729"/>
                  </a:lnTo>
                  <a:cubicBezTo>
                    <a:pt x="1127" y="735"/>
                    <a:pt x="1139" y="735"/>
                    <a:pt x="1145" y="735"/>
                  </a:cubicBezTo>
                  <a:cubicBezTo>
                    <a:pt x="1168" y="735"/>
                    <a:pt x="1186" y="724"/>
                    <a:pt x="1197" y="706"/>
                  </a:cubicBezTo>
                  <a:cubicBezTo>
                    <a:pt x="1209" y="683"/>
                    <a:pt x="1203" y="648"/>
                    <a:pt x="1174" y="636"/>
                  </a:cubicBezTo>
                  <a:lnTo>
                    <a:pt x="94" y="6"/>
                  </a:lnTo>
                  <a:cubicBezTo>
                    <a:pt x="85" y="2"/>
                    <a:pt x="76" y="0"/>
                    <a:pt x="67" y="0"/>
                  </a:cubicBezTo>
                  <a:close/>
                </a:path>
              </a:pathLst>
            </a:custGeom>
            <a:solidFill>
              <a:srgbClr val="FF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a:off x="5881391" y="1839998"/>
              <a:ext cx="144896" cy="88208"/>
            </a:xfrm>
            <a:custGeom>
              <a:avLst/>
              <a:gdLst/>
              <a:ahLst/>
              <a:cxnLst/>
              <a:rect l="l" t="t" r="r" b="b"/>
              <a:pathLst>
                <a:path w="1209" h="736" extrusionOk="0">
                  <a:moveTo>
                    <a:pt x="1142" y="0"/>
                  </a:moveTo>
                  <a:cubicBezTo>
                    <a:pt x="1134" y="0"/>
                    <a:pt x="1124" y="2"/>
                    <a:pt x="1115" y="6"/>
                  </a:cubicBezTo>
                  <a:lnTo>
                    <a:pt x="35" y="630"/>
                  </a:lnTo>
                  <a:cubicBezTo>
                    <a:pt x="6" y="648"/>
                    <a:pt x="0" y="683"/>
                    <a:pt x="12" y="706"/>
                  </a:cubicBezTo>
                  <a:cubicBezTo>
                    <a:pt x="24" y="724"/>
                    <a:pt x="41" y="735"/>
                    <a:pt x="59" y="735"/>
                  </a:cubicBezTo>
                  <a:cubicBezTo>
                    <a:pt x="70" y="735"/>
                    <a:pt x="82" y="735"/>
                    <a:pt x="88" y="729"/>
                  </a:cubicBezTo>
                  <a:lnTo>
                    <a:pt x="1173" y="99"/>
                  </a:lnTo>
                  <a:cubicBezTo>
                    <a:pt x="1197" y="87"/>
                    <a:pt x="1208" y="52"/>
                    <a:pt x="1191" y="29"/>
                  </a:cubicBezTo>
                  <a:cubicBezTo>
                    <a:pt x="1179" y="9"/>
                    <a:pt x="1162" y="0"/>
                    <a:pt x="1142" y="0"/>
                  </a:cubicBezTo>
                  <a:close/>
                </a:path>
              </a:pathLst>
            </a:custGeom>
            <a:solidFill>
              <a:srgbClr val="FF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8"/>
          <p:cNvSpPr/>
          <p:nvPr/>
        </p:nvSpPr>
        <p:spPr>
          <a:xfrm>
            <a:off x="2704360" y="2985591"/>
            <a:ext cx="1466214" cy="566639"/>
          </a:xfrm>
          <a:custGeom>
            <a:avLst/>
            <a:gdLst/>
            <a:ahLst/>
            <a:cxnLst/>
            <a:rect l="l" t="t" r="r" b="b"/>
            <a:pathLst>
              <a:path w="12234" h="4728" extrusionOk="0">
                <a:moveTo>
                  <a:pt x="10086" y="0"/>
                </a:moveTo>
                <a:cubicBezTo>
                  <a:pt x="9572" y="0"/>
                  <a:pt x="9140" y="362"/>
                  <a:pt x="9053" y="858"/>
                </a:cubicBezTo>
                <a:cubicBezTo>
                  <a:pt x="8673" y="3018"/>
                  <a:pt x="6806" y="4582"/>
                  <a:pt x="4617" y="4582"/>
                </a:cubicBezTo>
                <a:cubicBezTo>
                  <a:pt x="2341" y="4582"/>
                  <a:pt x="415" y="2878"/>
                  <a:pt x="141" y="619"/>
                </a:cubicBezTo>
                <a:lnTo>
                  <a:pt x="1" y="636"/>
                </a:lnTo>
                <a:cubicBezTo>
                  <a:pt x="281" y="2965"/>
                  <a:pt x="2265" y="4728"/>
                  <a:pt x="4617" y="4728"/>
                </a:cubicBezTo>
                <a:cubicBezTo>
                  <a:pt x="6876" y="4728"/>
                  <a:pt x="8802" y="3111"/>
                  <a:pt x="9193" y="887"/>
                </a:cubicBezTo>
                <a:cubicBezTo>
                  <a:pt x="9269" y="455"/>
                  <a:pt x="9642" y="146"/>
                  <a:pt x="10086" y="146"/>
                </a:cubicBezTo>
                <a:lnTo>
                  <a:pt x="12234" y="146"/>
                </a:lnTo>
                <a:lnTo>
                  <a:pt x="12234"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2704360" y="2437409"/>
            <a:ext cx="1094807" cy="491614"/>
          </a:xfrm>
          <a:custGeom>
            <a:avLst/>
            <a:gdLst/>
            <a:ahLst/>
            <a:cxnLst/>
            <a:rect l="l" t="t" r="r" b="b"/>
            <a:pathLst>
              <a:path w="9135" h="4102" extrusionOk="0">
                <a:moveTo>
                  <a:pt x="4616" y="0"/>
                </a:moveTo>
                <a:cubicBezTo>
                  <a:pt x="4550" y="0"/>
                  <a:pt x="4485" y="2"/>
                  <a:pt x="4419" y="4"/>
                </a:cubicBezTo>
                <a:cubicBezTo>
                  <a:pt x="2172" y="92"/>
                  <a:pt x="269" y="1849"/>
                  <a:pt x="1" y="4084"/>
                </a:cubicBezTo>
                <a:lnTo>
                  <a:pt x="141" y="4102"/>
                </a:lnTo>
                <a:cubicBezTo>
                  <a:pt x="409" y="1936"/>
                  <a:pt x="2248" y="238"/>
                  <a:pt x="4425" y="150"/>
                </a:cubicBezTo>
                <a:cubicBezTo>
                  <a:pt x="4486" y="148"/>
                  <a:pt x="4548" y="146"/>
                  <a:pt x="4609" y="146"/>
                </a:cubicBezTo>
                <a:cubicBezTo>
                  <a:pt x="6676" y="146"/>
                  <a:pt x="8501" y="1564"/>
                  <a:pt x="8994" y="3576"/>
                </a:cubicBezTo>
                <a:lnTo>
                  <a:pt x="9134" y="3541"/>
                </a:lnTo>
                <a:cubicBezTo>
                  <a:pt x="8625" y="1463"/>
                  <a:pt x="6747" y="0"/>
                  <a:pt x="4616"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4097704" y="2921952"/>
            <a:ext cx="85451" cy="145615"/>
          </a:xfrm>
          <a:custGeom>
            <a:avLst/>
            <a:gdLst/>
            <a:ahLst/>
            <a:cxnLst/>
            <a:rect l="l" t="t" r="r" b="b"/>
            <a:pathLst>
              <a:path w="713" h="1215" extrusionOk="0">
                <a:moveTo>
                  <a:pt x="106" y="0"/>
                </a:moveTo>
                <a:lnTo>
                  <a:pt x="1" y="105"/>
                </a:lnTo>
                <a:lnTo>
                  <a:pt x="503" y="607"/>
                </a:lnTo>
                <a:lnTo>
                  <a:pt x="1" y="1109"/>
                </a:lnTo>
                <a:lnTo>
                  <a:pt x="106" y="1214"/>
                </a:lnTo>
                <a:lnTo>
                  <a:pt x="713" y="607"/>
                </a:lnTo>
                <a:lnTo>
                  <a:pt x="106"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18"/>
          <p:cNvGrpSpPr/>
          <p:nvPr/>
        </p:nvGrpSpPr>
        <p:grpSpPr>
          <a:xfrm>
            <a:off x="3122627" y="2869436"/>
            <a:ext cx="270136" cy="270136"/>
            <a:chOff x="3122627" y="1786786"/>
            <a:chExt cx="270136" cy="270136"/>
          </a:xfrm>
        </p:grpSpPr>
        <p:sp>
          <p:nvSpPr>
            <p:cNvPr id="254" name="Google Shape;254;p18"/>
            <p:cNvSpPr/>
            <p:nvPr/>
          </p:nvSpPr>
          <p:spPr>
            <a:xfrm>
              <a:off x="3122627" y="1786786"/>
              <a:ext cx="270136" cy="270136"/>
            </a:xfrm>
            <a:custGeom>
              <a:avLst/>
              <a:gdLst/>
              <a:ahLst/>
              <a:cxnLst/>
              <a:rect l="l" t="t" r="r" b="b"/>
              <a:pathLst>
                <a:path w="2254" h="2254" extrusionOk="0">
                  <a:moveTo>
                    <a:pt x="1127" y="105"/>
                  </a:moveTo>
                  <a:cubicBezTo>
                    <a:pt x="1687" y="105"/>
                    <a:pt x="2143" y="566"/>
                    <a:pt x="2143" y="1127"/>
                  </a:cubicBezTo>
                  <a:cubicBezTo>
                    <a:pt x="2143" y="1687"/>
                    <a:pt x="1687" y="2142"/>
                    <a:pt x="1127" y="2142"/>
                  </a:cubicBezTo>
                  <a:cubicBezTo>
                    <a:pt x="567" y="2142"/>
                    <a:pt x="112" y="1687"/>
                    <a:pt x="112" y="1127"/>
                  </a:cubicBezTo>
                  <a:cubicBezTo>
                    <a:pt x="112" y="561"/>
                    <a:pt x="567" y="105"/>
                    <a:pt x="1127" y="105"/>
                  </a:cubicBezTo>
                  <a:close/>
                  <a:moveTo>
                    <a:pt x="1127" y="0"/>
                  </a:moveTo>
                  <a:cubicBezTo>
                    <a:pt x="503" y="0"/>
                    <a:pt x="1" y="502"/>
                    <a:pt x="1" y="1127"/>
                  </a:cubicBezTo>
                  <a:cubicBezTo>
                    <a:pt x="1" y="1745"/>
                    <a:pt x="503" y="2253"/>
                    <a:pt x="1127" y="2253"/>
                  </a:cubicBezTo>
                  <a:cubicBezTo>
                    <a:pt x="1746" y="2253"/>
                    <a:pt x="2254" y="1745"/>
                    <a:pt x="2254" y="1127"/>
                  </a:cubicBezTo>
                  <a:cubicBezTo>
                    <a:pt x="2254" y="502"/>
                    <a:pt x="1746" y="0"/>
                    <a:pt x="1127" y="0"/>
                  </a:cubicBezTo>
                  <a:close/>
                </a:path>
              </a:pathLst>
            </a:custGeom>
            <a:solidFill>
              <a:srgbClr val="C92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3203045" y="1786786"/>
              <a:ext cx="108582" cy="270136"/>
            </a:xfrm>
            <a:custGeom>
              <a:avLst/>
              <a:gdLst/>
              <a:ahLst/>
              <a:cxnLst/>
              <a:rect l="l" t="t" r="r" b="b"/>
              <a:pathLst>
                <a:path w="906" h="2254" extrusionOk="0">
                  <a:moveTo>
                    <a:pt x="456" y="105"/>
                  </a:moveTo>
                  <a:cubicBezTo>
                    <a:pt x="620" y="105"/>
                    <a:pt x="800" y="526"/>
                    <a:pt x="800" y="1127"/>
                  </a:cubicBezTo>
                  <a:cubicBezTo>
                    <a:pt x="800" y="1722"/>
                    <a:pt x="620" y="2142"/>
                    <a:pt x="456" y="2142"/>
                  </a:cubicBezTo>
                  <a:cubicBezTo>
                    <a:pt x="293" y="2142"/>
                    <a:pt x="112" y="1722"/>
                    <a:pt x="112" y="1127"/>
                  </a:cubicBezTo>
                  <a:cubicBezTo>
                    <a:pt x="112" y="526"/>
                    <a:pt x="293" y="105"/>
                    <a:pt x="456" y="105"/>
                  </a:cubicBezTo>
                  <a:close/>
                  <a:moveTo>
                    <a:pt x="456" y="0"/>
                  </a:moveTo>
                  <a:cubicBezTo>
                    <a:pt x="158" y="0"/>
                    <a:pt x="1" y="578"/>
                    <a:pt x="1" y="1127"/>
                  </a:cubicBezTo>
                  <a:cubicBezTo>
                    <a:pt x="1" y="1669"/>
                    <a:pt x="158" y="2253"/>
                    <a:pt x="456" y="2253"/>
                  </a:cubicBezTo>
                  <a:cubicBezTo>
                    <a:pt x="748" y="2253"/>
                    <a:pt x="906" y="1669"/>
                    <a:pt x="906" y="1127"/>
                  </a:cubicBezTo>
                  <a:cubicBezTo>
                    <a:pt x="906" y="578"/>
                    <a:pt x="748" y="0"/>
                    <a:pt x="456" y="0"/>
                  </a:cubicBezTo>
                  <a:close/>
                </a:path>
              </a:pathLst>
            </a:custGeom>
            <a:solidFill>
              <a:srgbClr val="C92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3150671" y="1833766"/>
              <a:ext cx="213448" cy="39789"/>
            </a:xfrm>
            <a:custGeom>
              <a:avLst/>
              <a:gdLst/>
              <a:ahLst/>
              <a:cxnLst/>
              <a:rect l="l" t="t" r="r" b="b"/>
              <a:pathLst>
                <a:path w="1781" h="332" extrusionOk="0">
                  <a:moveTo>
                    <a:pt x="62" y="1"/>
                  </a:moveTo>
                  <a:cubicBezTo>
                    <a:pt x="45" y="1"/>
                    <a:pt x="28" y="8"/>
                    <a:pt x="18" y="23"/>
                  </a:cubicBezTo>
                  <a:cubicBezTo>
                    <a:pt x="0" y="46"/>
                    <a:pt x="6" y="81"/>
                    <a:pt x="29" y="99"/>
                  </a:cubicBezTo>
                  <a:cubicBezTo>
                    <a:pt x="245" y="250"/>
                    <a:pt x="560" y="332"/>
                    <a:pt x="893" y="332"/>
                  </a:cubicBezTo>
                  <a:cubicBezTo>
                    <a:pt x="1226" y="332"/>
                    <a:pt x="1535" y="250"/>
                    <a:pt x="1751" y="99"/>
                  </a:cubicBezTo>
                  <a:cubicBezTo>
                    <a:pt x="1774" y="87"/>
                    <a:pt x="1780" y="52"/>
                    <a:pt x="1763" y="23"/>
                  </a:cubicBezTo>
                  <a:cubicBezTo>
                    <a:pt x="1752" y="8"/>
                    <a:pt x="1735" y="1"/>
                    <a:pt x="1718" y="1"/>
                  </a:cubicBezTo>
                  <a:cubicBezTo>
                    <a:pt x="1707" y="1"/>
                    <a:pt x="1696" y="4"/>
                    <a:pt x="1687" y="11"/>
                  </a:cubicBezTo>
                  <a:cubicBezTo>
                    <a:pt x="1494" y="145"/>
                    <a:pt x="1202" y="221"/>
                    <a:pt x="893" y="221"/>
                  </a:cubicBezTo>
                  <a:cubicBezTo>
                    <a:pt x="578" y="221"/>
                    <a:pt x="292" y="145"/>
                    <a:pt x="94" y="11"/>
                  </a:cubicBezTo>
                  <a:cubicBezTo>
                    <a:pt x="84" y="4"/>
                    <a:pt x="73" y="1"/>
                    <a:pt x="62" y="1"/>
                  </a:cubicBezTo>
                  <a:close/>
                </a:path>
              </a:pathLst>
            </a:custGeom>
            <a:solidFill>
              <a:srgbClr val="C92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3150671" y="1969313"/>
              <a:ext cx="213448" cy="40029"/>
            </a:xfrm>
            <a:custGeom>
              <a:avLst/>
              <a:gdLst/>
              <a:ahLst/>
              <a:cxnLst/>
              <a:rect l="l" t="t" r="r" b="b"/>
              <a:pathLst>
                <a:path w="1781" h="334" extrusionOk="0">
                  <a:moveTo>
                    <a:pt x="893" y="1"/>
                  </a:moveTo>
                  <a:cubicBezTo>
                    <a:pt x="560" y="1"/>
                    <a:pt x="245" y="88"/>
                    <a:pt x="29" y="234"/>
                  </a:cubicBezTo>
                  <a:cubicBezTo>
                    <a:pt x="6" y="252"/>
                    <a:pt x="0" y="287"/>
                    <a:pt x="18" y="310"/>
                  </a:cubicBezTo>
                  <a:cubicBezTo>
                    <a:pt x="29" y="327"/>
                    <a:pt x="47" y="333"/>
                    <a:pt x="64" y="333"/>
                  </a:cubicBezTo>
                  <a:cubicBezTo>
                    <a:pt x="76" y="333"/>
                    <a:pt x="82" y="333"/>
                    <a:pt x="94" y="327"/>
                  </a:cubicBezTo>
                  <a:cubicBezTo>
                    <a:pt x="286" y="187"/>
                    <a:pt x="578" y="111"/>
                    <a:pt x="893" y="111"/>
                  </a:cubicBezTo>
                  <a:cubicBezTo>
                    <a:pt x="1202" y="111"/>
                    <a:pt x="1494" y="187"/>
                    <a:pt x="1687" y="322"/>
                  </a:cubicBezTo>
                  <a:cubicBezTo>
                    <a:pt x="1696" y="328"/>
                    <a:pt x="1707" y="332"/>
                    <a:pt x="1718" y="332"/>
                  </a:cubicBezTo>
                  <a:cubicBezTo>
                    <a:pt x="1735" y="332"/>
                    <a:pt x="1752" y="324"/>
                    <a:pt x="1763" y="310"/>
                  </a:cubicBezTo>
                  <a:cubicBezTo>
                    <a:pt x="1780" y="287"/>
                    <a:pt x="1774" y="252"/>
                    <a:pt x="1751" y="234"/>
                  </a:cubicBezTo>
                  <a:cubicBezTo>
                    <a:pt x="1535" y="88"/>
                    <a:pt x="1226" y="1"/>
                    <a:pt x="893" y="1"/>
                  </a:cubicBezTo>
                  <a:close/>
                </a:path>
              </a:pathLst>
            </a:custGeom>
            <a:solidFill>
              <a:srgbClr val="C92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a:off x="3122627" y="1914783"/>
              <a:ext cx="270136" cy="13423"/>
            </a:xfrm>
            <a:custGeom>
              <a:avLst/>
              <a:gdLst/>
              <a:ahLst/>
              <a:cxnLst/>
              <a:rect l="l" t="t" r="r" b="b"/>
              <a:pathLst>
                <a:path w="2254" h="112" extrusionOk="0">
                  <a:moveTo>
                    <a:pt x="53" y="0"/>
                  </a:moveTo>
                  <a:cubicBezTo>
                    <a:pt x="24" y="0"/>
                    <a:pt x="1" y="29"/>
                    <a:pt x="1" y="59"/>
                  </a:cubicBezTo>
                  <a:cubicBezTo>
                    <a:pt x="1" y="88"/>
                    <a:pt x="24" y="111"/>
                    <a:pt x="53" y="111"/>
                  </a:cubicBezTo>
                  <a:lnTo>
                    <a:pt x="2195" y="111"/>
                  </a:lnTo>
                  <a:cubicBezTo>
                    <a:pt x="2230" y="111"/>
                    <a:pt x="2254" y="88"/>
                    <a:pt x="2254" y="59"/>
                  </a:cubicBezTo>
                  <a:cubicBezTo>
                    <a:pt x="2254" y="29"/>
                    <a:pt x="2230" y="0"/>
                    <a:pt x="2195" y="0"/>
                  </a:cubicBezTo>
                  <a:close/>
                </a:path>
              </a:pathLst>
            </a:custGeom>
            <a:solidFill>
              <a:srgbClr val="C92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18"/>
          <p:cNvSpPr/>
          <p:nvPr/>
        </p:nvSpPr>
        <p:spPr>
          <a:xfrm>
            <a:off x="6650811" y="2437169"/>
            <a:ext cx="1110866" cy="1115061"/>
          </a:xfrm>
          <a:custGeom>
            <a:avLst/>
            <a:gdLst/>
            <a:ahLst/>
            <a:cxnLst/>
            <a:rect l="l" t="t" r="r" b="b"/>
            <a:pathLst>
              <a:path w="9269" h="9304" extrusionOk="0">
                <a:moveTo>
                  <a:pt x="4617" y="1"/>
                </a:moveTo>
                <a:cubicBezTo>
                  <a:pt x="2265" y="1"/>
                  <a:pt x="280" y="1757"/>
                  <a:pt x="0" y="4086"/>
                </a:cubicBezTo>
                <a:lnTo>
                  <a:pt x="146" y="4104"/>
                </a:lnTo>
                <a:cubicBezTo>
                  <a:pt x="421" y="1845"/>
                  <a:pt x="2341" y="146"/>
                  <a:pt x="4617" y="146"/>
                </a:cubicBezTo>
                <a:cubicBezTo>
                  <a:pt x="7103" y="146"/>
                  <a:pt x="9123" y="2166"/>
                  <a:pt x="9123" y="4652"/>
                </a:cubicBezTo>
                <a:cubicBezTo>
                  <a:pt x="9123" y="7133"/>
                  <a:pt x="7103" y="9158"/>
                  <a:pt x="4617" y="9158"/>
                </a:cubicBezTo>
                <a:cubicBezTo>
                  <a:pt x="2341" y="9158"/>
                  <a:pt x="421" y="7454"/>
                  <a:pt x="146" y="5195"/>
                </a:cubicBezTo>
                <a:lnTo>
                  <a:pt x="0" y="5212"/>
                </a:lnTo>
                <a:cubicBezTo>
                  <a:pt x="280" y="7541"/>
                  <a:pt x="2271" y="9304"/>
                  <a:pt x="4617" y="9304"/>
                </a:cubicBezTo>
                <a:cubicBezTo>
                  <a:pt x="7185" y="9304"/>
                  <a:pt x="9268" y="7214"/>
                  <a:pt x="9268" y="4652"/>
                </a:cubicBezTo>
                <a:cubicBezTo>
                  <a:pt x="9268" y="2084"/>
                  <a:pt x="7185" y="1"/>
                  <a:pt x="461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18"/>
          <p:cNvGrpSpPr/>
          <p:nvPr/>
        </p:nvGrpSpPr>
        <p:grpSpPr>
          <a:xfrm>
            <a:off x="7088014" y="2852657"/>
            <a:ext cx="232264" cy="302974"/>
            <a:chOff x="7088014" y="1770007"/>
            <a:chExt cx="232264" cy="302974"/>
          </a:xfrm>
        </p:grpSpPr>
        <p:sp>
          <p:nvSpPr>
            <p:cNvPr id="261" name="Google Shape;261;p18"/>
            <p:cNvSpPr/>
            <p:nvPr/>
          </p:nvSpPr>
          <p:spPr>
            <a:xfrm>
              <a:off x="7088014" y="1770007"/>
              <a:ext cx="232264" cy="232264"/>
            </a:xfrm>
            <a:custGeom>
              <a:avLst/>
              <a:gdLst/>
              <a:ahLst/>
              <a:cxnLst/>
              <a:rect l="l" t="t" r="r" b="b"/>
              <a:pathLst>
                <a:path w="1938" h="1938" extrusionOk="0">
                  <a:moveTo>
                    <a:pt x="969" y="111"/>
                  </a:moveTo>
                  <a:cubicBezTo>
                    <a:pt x="1447" y="111"/>
                    <a:pt x="1833" y="496"/>
                    <a:pt x="1833" y="969"/>
                  </a:cubicBezTo>
                  <a:cubicBezTo>
                    <a:pt x="1833" y="1442"/>
                    <a:pt x="1442" y="1827"/>
                    <a:pt x="969" y="1827"/>
                  </a:cubicBezTo>
                  <a:cubicBezTo>
                    <a:pt x="496" y="1827"/>
                    <a:pt x="111" y="1442"/>
                    <a:pt x="111" y="969"/>
                  </a:cubicBezTo>
                  <a:cubicBezTo>
                    <a:pt x="111" y="496"/>
                    <a:pt x="496" y="111"/>
                    <a:pt x="969" y="111"/>
                  </a:cubicBezTo>
                  <a:close/>
                  <a:moveTo>
                    <a:pt x="969" y="0"/>
                  </a:moveTo>
                  <a:cubicBezTo>
                    <a:pt x="438" y="0"/>
                    <a:pt x="0" y="432"/>
                    <a:pt x="0" y="969"/>
                  </a:cubicBezTo>
                  <a:cubicBezTo>
                    <a:pt x="0" y="1500"/>
                    <a:pt x="438" y="1938"/>
                    <a:pt x="969" y="1938"/>
                  </a:cubicBezTo>
                  <a:cubicBezTo>
                    <a:pt x="1506" y="1938"/>
                    <a:pt x="1938" y="1500"/>
                    <a:pt x="1938" y="969"/>
                  </a:cubicBezTo>
                  <a:cubicBezTo>
                    <a:pt x="1938" y="432"/>
                    <a:pt x="1506"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a:off x="7133436" y="2012698"/>
              <a:ext cx="142139" cy="13423"/>
            </a:xfrm>
            <a:custGeom>
              <a:avLst/>
              <a:gdLst/>
              <a:ahLst/>
              <a:cxnLst/>
              <a:rect l="l" t="t" r="r" b="b"/>
              <a:pathLst>
                <a:path w="1186" h="112" extrusionOk="0">
                  <a:moveTo>
                    <a:pt x="53" y="0"/>
                  </a:moveTo>
                  <a:cubicBezTo>
                    <a:pt x="24" y="0"/>
                    <a:pt x="0" y="24"/>
                    <a:pt x="0" y="53"/>
                  </a:cubicBezTo>
                  <a:cubicBezTo>
                    <a:pt x="0" y="88"/>
                    <a:pt x="24" y="111"/>
                    <a:pt x="53" y="111"/>
                  </a:cubicBezTo>
                  <a:lnTo>
                    <a:pt x="1127" y="111"/>
                  </a:lnTo>
                  <a:cubicBezTo>
                    <a:pt x="1162" y="111"/>
                    <a:pt x="1185" y="88"/>
                    <a:pt x="1185" y="53"/>
                  </a:cubicBezTo>
                  <a:cubicBezTo>
                    <a:pt x="1185" y="24"/>
                    <a:pt x="1162" y="0"/>
                    <a:pt x="1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a:off x="7133436" y="2036428"/>
              <a:ext cx="142139" cy="13423"/>
            </a:xfrm>
            <a:custGeom>
              <a:avLst/>
              <a:gdLst/>
              <a:ahLst/>
              <a:cxnLst/>
              <a:rect l="l" t="t" r="r" b="b"/>
              <a:pathLst>
                <a:path w="1186" h="112" extrusionOk="0">
                  <a:moveTo>
                    <a:pt x="53" y="1"/>
                  </a:moveTo>
                  <a:cubicBezTo>
                    <a:pt x="24" y="1"/>
                    <a:pt x="0" y="24"/>
                    <a:pt x="0" y="53"/>
                  </a:cubicBezTo>
                  <a:cubicBezTo>
                    <a:pt x="0" y="83"/>
                    <a:pt x="24" y="112"/>
                    <a:pt x="53" y="112"/>
                  </a:cubicBezTo>
                  <a:lnTo>
                    <a:pt x="1127" y="112"/>
                  </a:lnTo>
                  <a:cubicBezTo>
                    <a:pt x="1162" y="112"/>
                    <a:pt x="1185" y="83"/>
                    <a:pt x="1185" y="53"/>
                  </a:cubicBezTo>
                  <a:cubicBezTo>
                    <a:pt x="1185" y="24"/>
                    <a:pt x="1162" y="1"/>
                    <a:pt x="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8"/>
            <p:cNvSpPr/>
            <p:nvPr/>
          </p:nvSpPr>
          <p:spPr>
            <a:xfrm>
              <a:off x="7169150" y="2060278"/>
              <a:ext cx="70710" cy="12704"/>
            </a:xfrm>
            <a:custGeom>
              <a:avLst/>
              <a:gdLst/>
              <a:ahLst/>
              <a:cxnLst/>
              <a:rect l="l" t="t" r="r" b="b"/>
              <a:pathLst>
                <a:path w="590" h="106" extrusionOk="0">
                  <a:moveTo>
                    <a:pt x="53" y="0"/>
                  </a:moveTo>
                  <a:cubicBezTo>
                    <a:pt x="23" y="0"/>
                    <a:pt x="0" y="24"/>
                    <a:pt x="0" y="53"/>
                  </a:cubicBezTo>
                  <a:cubicBezTo>
                    <a:pt x="0" y="82"/>
                    <a:pt x="23" y="105"/>
                    <a:pt x="53" y="105"/>
                  </a:cubicBezTo>
                  <a:lnTo>
                    <a:pt x="537" y="105"/>
                  </a:lnTo>
                  <a:cubicBezTo>
                    <a:pt x="566" y="105"/>
                    <a:pt x="590" y="82"/>
                    <a:pt x="590" y="53"/>
                  </a:cubicBezTo>
                  <a:cubicBezTo>
                    <a:pt x="590" y="24"/>
                    <a:pt x="566"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8"/>
            <p:cNvSpPr/>
            <p:nvPr/>
          </p:nvSpPr>
          <p:spPr>
            <a:xfrm>
              <a:off x="7142544" y="1878349"/>
              <a:ext cx="48299" cy="48418"/>
            </a:xfrm>
            <a:custGeom>
              <a:avLst/>
              <a:gdLst/>
              <a:ahLst/>
              <a:cxnLst/>
              <a:rect l="l" t="t" r="r" b="b"/>
              <a:pathLst>
                <a:path w="403" h="404" extrusionOk="0">
                  <a:moveTo>
                    <a:pt x="199" y="112"/>
                  </a:moveTo>
                  <a:cubicBezTo>
                    <a:pt x="251" y="112"/>
                    <a:pt x="292" y="153"/>
                    <a:pt x="292" y="205"/>
                  </a:cubicBezTo>
                  <a:cubicBezTo>
                    <a:pt x="292" y="252"/>
                    <a:pt x="251" y="293"/>
                    <a:pt x="199" y="293"/>
                  </a:cubicBezTo>
                  <a:cubicBezTo>
                    <a:pt x="152" y="293"/>
                    <a:pt x="111" y="252"/>
                    <a:pt x="111" y="205"/>
                  </a:cubicBezTo>
                  <a:cubicBezTo>
                    <a:pt x="111" y="153"/>
                    <a:pt x="152" y="112"/>
                    <a:pt x="199" y="112"/>
                  </a:cubicBezTo>
                  <a:close/>
                  <a:moveTo>
                    <a:pt x="199" y="1"/>
                  </a:moveTo>
                  <a:cubicBezTo>
                    <a:pt x="88" y="1"/>
                    <a:pt x="0" y="94"/>
                    <a:pt x="0" y="205"/>
                  </a:cubicBezTo>
                  <a:cubicBezTo>
                    <a:pt x="0" y="316"/>
                    <a:pt x="88" y="404"/>
                    <a:pt x="199" y="404"/>
                  </a:cubicBezTo>
                  <a:cubicBezTo>
                    <a:pt x="310" y="404"/>
                    <a:pt x="403" y="316"/>
                    <a:pt x="403" y="205"/>
                  </a:cubicBezTo>
                  <a:cubicBezTo>
                    <a:pt x="403" y="94"/>
                    <a:pt x="310"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8"/>
            <p:cNvSpPr/>
            <p:nvPr/>
          </p:nvSpPr>
          <p:spPr>
            <a:xfrm>
              <a:off x="7218048" y="1878349"/>
              <a:ext cx="48418" cy="48418"/>
            </a:xfrm>
            <a:custGeom>
              <a:avLst/>
              <a:gdLst/>
              <a:ahLst/>
              <a:cxnLst/>
              <a:rect l="l" t="t" r="r" b="b"/>
              <a:pathLst>
                <a:path w="404" h="404" extrusionOk="0">
                  <a:moveTo>
                    <a:pt x="199" y="112"/>
                  </a:moveTo>
                  <a:cubicBezTo>
                    <a:pt x="252" y="112"/>
                    <a:pt x="292" y="153"/>
                    <a:pt x="292" y="205"/>
                  </a:cubicBezTo>
                  <a:cubicBezTo>
                    <a:pt x="292" y="252"/>
                    <a:pt x="252" y="293"/>
                    <a:pt x="199" y="293"/>
                  </a:cubicBezTo>
                  <a:cubicBezTo>
                    <a:pt x="152" y="293"/>
                    <a:pt x="112" y="252"/>
                    <a:pt x="112" y="205"/>
                  </a:cubicBezTo>
                  <a:cubicBezTo>
                    <a:pt x="112" y="153"/>
                    <a:pt x="152" y="112"/>
                    <a:pt x="199" y="112"/>
                  </a:cubicBezTo>
                  <a:close/>
                  <a:moveTo>
                    <a:pt x="199" y="1"/>
                  </a:moveTo>
                  <a:cubicBezTo>
                    <a:pt x="88" y="1"/>
                    <a:pt x="1" y="94"/>
                    <a:pt x="1" y="205"/>
                  </a:cubicBezTo>
                  <a:cubicBezTo>
                    <a:pt x="1" y="316"/>
                    <a:pt x="88" y="404"/>
                    <a:pt x="199" y="404"/>
                  </a:cubicBezTo>
                  <a:cubicBezTo>
                    <a:pt x="310" y="404"/>
                    <a:pt x="403" y="316"/>
                    <a:pt x="403" y="205"/>
                  </a:cubicBezTo>
                  <a:cubicBezTo>
                    <a:pt x="403" y="94"/>
                    <a:pt x="310"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8"/>
            <p:cNvSpPr/>
            <p:nvPr/>
          </p:nvSpPr>
          <p:spPr>
            <a:xfrm>
              <a:off x="7177539" y="1895847"/>
              <a:ext cx="53931" cy="13423"/>
            </a:xfrm>
            <a:custGeom>
              <a:avLst/>
              <a:gdLst/>
              <a:ahLst/>
              <a:cxnLst/>
              <a:rect l="l" t="t" r="r" b="b"/>
              <a:pathLst>
                <a:path w="450" h="112" extrusionOk="0">
                  <a:moveTo>
                    <a:pt x="53" y="1"/>
                  </a:moveTo>
                  <a:cubicBezTo>
                    <a:pt x="23" y="1"/>
                    <a:pt x="0" y="30"/>
                    <a:pt x="0" y="59"/>
                  </a:cubicBezTo>
                  <a:cubicBezTo>
                    <a:pt x="0" y="88"/>
                    <a:pt x="23" y="112"/>
                    <a:pt x="53" y="112"/>
                  </a:cubicBezTo>
                  <a:lnTo>
                    <a:pt x="391" y="112"/>
                  </a:lnTo>
                  <a:cubicBezTo>
                    <a:pt x="420" y="112"/>
                    <a:pt x="450" y="88"/>
                    <a:pt x="450" y="59"/>
                  </a:cubicBezTo>
                  <a:cubicBezTo>
                    <a:pt x="450" y="30"/>
                    <a:pt x="420" y="1"/>
                    <a:pt x="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8"/>
            <p:cNvSpPr/>
            <p:nvPr/>
          </p:nvSpPr>
          <p:spPr>
            <a:xfrm>
              <a:off x="7197794" y="1896566"/>
              <a:ext cx="13423" cy="105705"/>
            </a:xfrm>
            <a:custGeom>
              <a:avLst/>
              <a:gdLst/>
              <a:ahLst/>
              <a:cxnLst/>
              <a:rect l="l" t="t" r="r" b="b"/>
              <a:pathLst>
                <a:path w="112" h="882" extrusionOk="0">
                  <a:moveTo>
                    <a:pt x="53" y="1"/>
                  </a:moveTo>
                  <a:cubicBezTo>
                    <a:pt x="24" y="1"/>
                    <a:pt x="0" y="24"/>
                    <a:pt x="0" y="53"/>
                  </a:cubicBezTo>
                  <a:lnTo>
                    <a:pt x="0" y="829"/>
                  </a:lnTo>
                  <a:cubicBezTo>
                    <a:pt x="0" y="859"/>
                    <a:pt x="24" y="882"/>
                    <a:pt x="53" y="882"/>
                  </a:cubicBezTo>
                  <a:cubicBezTo>
                    <a:pt x="82" y="882"/>
                    <a:pt x="111" y="859"/>
                    <a:pt x="111" y="829"/>
                  </a:cubicBezTo>
                  <a:lnTo>
                    <a:pt x="111" y="53"/>
                  </a:lnTo>
                  <a:cubicBezTo>
                    <a:pt x="111" y="24"/>
                    <a:pt x="82"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8"/>
          <p:cNvSpPr/>
          <p:nvPr/>
        </p:nvSpPr>
        <p:spPr>
          <a:xfrm>
            <a:off x="4019324" y="2985591"/>
            <a:ext cx="1466933" cy="566639"/>
          </a:xfrm>
          <a:custGeom>
            <a:avLst/>
            <a:gdLst/>
            <a:ahLst/>
            <a:cxnLst/>
            <a:rect l="l" t="t" r="r" b="b"/>
            <a:pathLst>
              <a:path w="12240" h="4728" extrusionOk="0">
                <a:moveTo>
                  <a:pt x="10092" y="0"/>
                </a:moveTo>
                <a:cubicBezTo>
                  <a:pt x="9578" y="0"/>
                  <a:pt x="9147" y="362"/>
                  <a:pt x="9059" y="858"/>
                </a:cubicBezTo>
                <a:cubicBezTo>
                  <a:pt x="8680" y="3018"/>
                  <a:pt x="6812" y="4582"/>
                  <a:pt x="4618" y="4582"/>
                </a:cubicBezTo>
                <a:cubicBezTo>
                  <a:pt x="2341" y="4582"/>
                  <a:pt x="421" y="2878"/>
                  <a:pt x="147" y="619"/>
                </a:cubicBezTo>
                <a:lnTo>
                  <a:pt x="1" y="636"/>
                </a:lnTo>
                <a:cubicBezTo>
                  <a:pt x="287" y="2965"/>
                  <a:pt x="2271" y="4728"/>
                  <a:pt x="4618" y="4728"/>
                </a:cubicBezTo>
                <a:cubicBezTo>
                  <a:pt x="6882" y="4728"/>
                  <a:pt x="8808" y="3111"/>
                  <a:pt x="9199" y="887"/>
                </a:cubicBezTo>
                <a:cubicBezTo>
                  <a:pt x="9275" y="455"/>
                  <a:pt x="9648" y="146"/>
                  <a:pt x="10092" y="146"/>
                </a:cubicBezTo>
                <a:lnTo>
                  <a:pt x="12240" y="146"/>
                </a:lnTo>
                <a:lnTo>
                  <a:pt x="12240"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8"/>
          <p:cNvSpPr/>
          <p:nvPr/>
        </p:nvSpPr>
        <p:spPr>
          <a:xfrm>
            <a:off x="4019324" y="2437409"/>
            <a:ext cx="1095526" cy="491614"/>
          </a:xfrm>
          <a:custGeom>
            <a:avLst/>
            <a:gdLst/>
            <a:ahLst/>
            <a:cxnLst/>
            <a:rect l="l" t="t" r="r" b="b"/>
            <a:pathLst>
              <a:path w="9141" h="4102" extrusionOk="0">
                <a:moveTo>
                  <a:pt x="4622" y="0"/>
                </a:moveTo>
                <a:cubicBezTo>
                  <a:pt x="4556" y="0"/>
                  <a:pt x="4491" y="2"/>
                  <a:pt x="4425" y="4"/>
                </a:cubicBezTo>
                <a:cubicBezTo>
                  <a:pt x="2178" y="92"/>
                  <a:pt x="275" y="1849"/>
                  <a:pt x="1" y="4084"/>
                </a:cubicBezTo>
                <a:lnTo>
                  <a:pt x="147" y="4102"/>
                </a:lnTo>
                <a:cubicBezTo>
                  <a:pt x="415" y="1936"/>
                  <a:pt x="2254" y="238"/>
                  <a:pt x="4431" y="150"/>
                </a:cubicBezTo>
                <a:cubicBezTo>
                  <a:pt x="4493" y="148"/>
                  <a:pt x="4554" y="146"/>
                  <a:pt x="4616" y="146"/>
                </a:cubicBezTo>
                <a:cubicBezTo>
                  <a:pt x="6682" y="146"/>
                  <a:pt x="8507" y="1564"/>
                  <a:pt x="8995" y="3576"/>
                </a:cubicBezTo>
                <a:lnTo>
                  <a:pt x="9141" y="3541"/>
                </a:lnTo>
                <a:cubicBezTo>
                  <a:pt x="8631" y="1463"/>
                  <a:pt x="6753" y="0"/>
                  <a:pt x="462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p:nvPr/>
        </p:nvSpPr>
        <p:spPr>
          <a:xfrm>
            <a:off x="5413388" y="2921952"/>
            <a:ext cx="85451" cy="145615"/>
          </a:xfrm>
          <a:custGeom>
            <a:avLst/>
            <a:gdLst/>
            <a:ahLst/>
            <a:cxnLst/>
            <a:rect l="l" t="t" r="r" b="b"/>
            <a:pathLst>
              <a:path w="713" h="1215" extrusionOk="0">
                <a:moveTo>
                  <a:pt x="106" y="0"/>
                </a:moveTo>
                <a:lnTo>
                  <a:pt x="1" y="105"/>
                </a:lnTo>
                <a:lnTo>
                  <a:pt x="503" y="607"/>
                </a:lnTo>
                <a:lnTo>
                  <a:pt x="1" y="1109"/>
                </a:lnTo>
                <a:lnTo>
                  <a:pt x="106" y="1214"/>
                </a:lnTo>
                <a:lnTo>
                  <a:pt x="713" y="607"/>
                </a:lnTo>
                <a:lnTo>
                  <a:pt x="106"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8"/>
          <p:cNvSpPr/>
          <p:nvPr/>
        </p:nvSpPr>
        <p:spPr>
          <a:xfrm>
            <a:off x="5413388" y="2921952"/>
            <a:ext cx="85451" cy="145615"/>
          </a:xfrm>
          <a:custGeom>
            <a:avLst/>
            <a:gdLst/>
            <a:ahLst/>
            <a:cxnLst/>
            <a:rect l="l" t="t" r="r" b="b"/>
            <a:pathLst>
              <a:path w="713" h="1215" extrusionOk="0">
                <a:moveTo>
                  <a:pt x="106" y="0"/>
                </a:moveTo>
                <a:lnTo>
                  <a:pt x="1" y="105"/>
                </a:lnTo>
                <a:lnTo>
                  <a:pt x="503" y="607"/>
                </a:lnTo>
                <a:lnTo>
                  <a:pt x="1" y="1109"/>
                </a:lnTo>
                <a:lnTo>
                  <a:pt x="106" y="1214"/>
                </a:lnTo>
                <a:lnTo>
                  <a:pt x="713" y="607"/>
                </a:lnTo>
                <a:lnTo>
                  <a:pt x="106"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8"/>
          <p:cNvGrpSpPr/>
          <p:nvPr/>
        </p:nvGrpSpPr>
        <p:grpSpPr>
          <a:xfrm>
            <a:off x="4399839" y="2852298"/>
            <a:ext cx="346359" cy="304053"/>
            <a:chOff x="4399839" y="1769648"/>
            <a:chExt cx="346359" cy="304053"/>
          </a:xfrm>
        </p:grpSpPr>
        <p:sp>
          <p:nvSpPr>
            <p:cNvPr id="274" name="Google Shape;274;p18"/>
            <p:cNvSpPr/>
            <p:nvPr/>
          </p:nvSpPr>
          <p:spPr>
            <a:xfrm>
              <a:off x="4437711" y="1807040"/>
              <a:ext cx="139982" cy="139263"/>
            </a:xfrm>
            <a:custGeom>
              <a:avLst/>
              <a:gdLst/>
              <a:ahLst/>
              <a:cxnLst/>
              <a:rect l="l" t="t" r="r" b="b"/>
              <a:pathLst>
                <a:path w="1168" h="1162" extrusionOk="0">
                  <a:moveTo>
                    <a:pt x="1062" y="111"/>
                  </a:moveTo>
                  <a:lnTo>
                    <a:pt x="1062" y="1057"/>
                  </a:lnTo>
                  <a:lnTo>
                    <a:pt x="111" y="1057"/>
                  </a:lnTo>
                  <a:lnTo>
                    <a:pt x="111" y="111"/>
                  </a:lnTo>
                  <a:close/>
                  <a:moveTo>
                    <a:pt x="58" y="0"/>
                  </a:moveTo>
                  <a:cubicBezTo>
                    <a:pt x="29" y="0"/>
                    <a:pt x="0" y="30"/>
                    <a:pt x="0" y="59"/>
                  </a:cubicBezTo>
                  <a:lnTo>
                    <a:pt x="0" y="1109"/>
                  </a:lnTo>
                  <a:cubicBezTo>
                    <a:pt x="0" y="1139"/>
                    <a:pt x="29" y="1162"/>
                    <a:pt x="58" y="1162"/>
                  </a:cubicBezTo>
                  <a:lnTo>
                    <a:pt x="1115" y="1162"/>
                  </a:lnTo>
                  <a:cubicBezTo>
                    <a:pt x="1144" y="1162"/>
                    <a:pt x="1167" y="1139"/>
                    <a:pt x="1167" y="1109"/>
                  </a:cubicBezTo>
                  <a:lnTo>
                    <a:pt x="1167" y="59"/>
                  </a:lnTo>
                  <a:cubicBezTo>
                    <a:pt x="1167" y="30"/>
                    <a:pt x="1144" y="0"/>
                    <a:pt x="1115" y="0"/>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4564270" y="1769648"/>
              <a:ext cx="79818" cy="215126"/>
            </a:xfrm>
            <a:custGeom>
              <a:avLst/>
              <a:gdLst/>
              <a:ahLst/>
              <a:cxnLst/>
              <a:rect l="l" t="t" r="r" b="b"/>
              <a:pathLst>
                <a:path w="666" h="1795" extrusionOk="0">
                  <a:moveTo>
                    <a:pt x="555" y="149"/>
                  </a:moveTo>
                  <a:lnTo>
                    <a:pt x="555" y="1643"/>
                  </a:lnTo>
                  <a:lnTo>
                    <a:pt x="111" y="1392"/>
                  </a:lnTo>
                  <a:lnTo>
                    <a:pt x="111" y="400"/>
                  </a:lnTo>
                  <a:lnTo>
                    <a:pt x="555" y="149"/>
                  </a:lnTo>
                  <a:close/>
                  <a:moveTo>
                    <a:pt x="608" y="0"/>
                  </a:moveTo>
                  <a:cubicBezTo>
                    <a:pt x="599" y="0"/>
                    <a:pt x="590" y="3"/>
                    <a:pt x="584" y="9"/>
                  </a:cubicBezTo>
                  <a:lnTo>
                    <a:pt x="30" y="324"/>
                  </a:lnTo>
                  <a:cubicBezTo>
                    <a:pt x="12" y="330"/>
                    <a:pt x="0" y="348"/>
                    <a:pt x="0" y="371"/>
                  </a:cubicBezTo>
                  <a:lnTo>
                    <a:pt x="0" y="1421"/>
                  </a:lnTo>
                  <a:cubicBezTo>
                    <a:pt x="0" y="1439"/>
                    <a:pt x="12" y="1462"/>
                    <a:pt x="30" y="1468"/>
                  </a:cubicBezTo>
                  <a:lnTo>
                    <a:pt x="584" y="1783"/>
                  </a:lnTo>
                  <a:cubicBezTo>
                    <a:pt x="590" y="1789"/>
                    <a:pt x="602" y="1795"/>
                    <a:pt x="607" y="1795"/>
                  </a:cubicBezTo>
                  <a:cubicBezTo>
                    <a:pt x="619" y="1795"/>
                    <a:pt x="625" y="1789"/>
                    <a:pt x="637" y="1783"/>
                  </a:cubicBezTo>
                  <a:cubicBezTo>
                    <a:pt x="654" y="1772"/>
                    <a:pt x="666" y="1754"/>
                    <a:pt x="666" y="1737"/>
                  </a:cubicBezTo>
                  <a:lnTo>
                    <a:pt x="666" y="56"/>
                  </a:lnTo>
                  <a:cubicBezTo>
                    <a:pt x="666" y="32"/>
                    <a:pt x="654" y="15"/>
                    <a:pt x="637" y="9"/>
                  </a:cubicBezTo>
                  <a:cubicBezTo>
                    <a:pt x="628" y="3"/>
                    <a:pt x="618" y="0"/>
                    <a:pt x="608" y="0"/>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4399839" y="1807400"/>
              <a:ext cx="51175" cy="138903"/>
            </a:xfrm>
            <a:custGeom>
              <a:avLst/>
              <a:gdLst/>
              <a:ahLst/>
              <a:cxnLst/>
              <a:rect l="l" t="t" r="r" b="b"/>
              <a:pathLst>
                <a:path w="427" h="1159" extrusionOk="0">
                  <a:moveTo>
                    <a:pt x="316" y="149"/>
                  </a:moveTo>
                  <a:lnTo>
                    <a:pt x="316" y="1007"/>
                  </a:lnTo>
                  <a:lnTo>
                    <a:pt x="112" y="885"/>
                  </a:lnTo>
                  <a:lnTo>
                    <a:pt x="112" y="272"/>
                  </a:lnTo>
                  <a:lnTo>
                    <a:pt x="316" y="149"/>
                  </a:lnTo>
                  <a:close/>
                  <a:moveTo>
                    <a:pt x="372" y="0"/>
                  </a:moveTo>
                  <a:cubicBezTo>
                    <a:pt x="363" y="0"/>
                    <a:pt x="354" y="3"/>
                    <a:pt x="345" y="9"/>
                  </a:cubicBezTo>
                  <a:lnTo>
                    <a:pt x="24" y="196"/>
                  </a:lnTo>
                  <a:cubicBezTo>
                    <a:pt x="13" y="208"/>
                    <a:pt x="1" y="225"/>
                    <a:pt x="1" y="243"/>
                  </a:cubicBezTo>
                  <a:lnTo>
                    <a:pt x="1" y="920"/>
                  </a:lnTo>
                  <a:cubicBezTo>
                    <a:pt x="1" y="937"/>
                    <a:pt x="13" y="955"/>
                    <a:pt x="24" y="966"/>
                  </a:cubicBezTo>
                  <a:lnTo>
                    <a:pt x="345" y="1153"/>
                  </a:lnTo>
                  <a:cubicBezTo>
                    <a:pt x="351" y="1159"/>
                    <a:pt x="363" y="1159"/>
                    <a:pt x="374" y="1159"/>
                  </a:cubicBezTo>
                  <a:cubicBezTo>
                    <a:pt x="380" y="1159"/>
                    <a:pt x="392" y="1159"/>
                    <a:pt x="398" y="1153"/>
                  </a:cubicBezTo>
                  <a:cubicBezTo>
                    <a:pt x="415" y="1141"/>
                    <a:pt x="427" y="1124"/>
                    <a:pt x="427" y="1106"/>
                  </a:cubicBezTo>
                  <a:lnTo>
                    <a:pt x="427" y="56"/>
                  </a:lnTo>
                  <a:cubicBezTo>
                    <a:pt x="427" y="33"/>
                    <a:pt x="415" y="15"/>
                    <a:pt x="398" y="9"/>
                  </a:cubicBezTo>
                  <a:cubicBezTo>
                    <a:pt x="389" y="3"/>
                    <a:pt x="380" y="0"/>
                    <a:pt x="372" y="0"/>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4437711" y="1933599"/>
              <a:ext cx="99354" cy="140102"/>
            </a:xfrm>
            <a:custGeom>
              <a:avLst/>
              <a:gdLst/>
              <a:ahLst/>
              <a:cxnLst/>
              <a:rect l="l" t="t" r="r" b="b"/>
              <a:pathLst>
                <a:path w="829" h="1169" extrusionOk="0">
                  <a:moveTo>
                    <a:pt x="718" y="106"/>
                  </a:moveTo>
                  <a:lnTo>
                    <a:pt x="718" y="1057"/>
                  </a:lnTo>
                  <a:lnTo>
                    <a:pt x="595" y="1057"/>
                  </a:lnTo>
                  <a:lnTo>
                    <a:pt x="140" y="106"/>
                  </a:lnTo>
                  <a:close/>
                  <a:moveTo>
                    <a:pt x="58" y="1"/>
                  </a:moveTo>
                  <a:cubicBezTo>
                    <a:pt x="35" y="1"/>
                    <a:pt x="18" y="7"/>
                    <a:pt x="12" y="24"/>
                  </a:cubicBezTo>
                  <a:cubicBezTo>
                    <a:pt x="0" y="42"/>
                    <a:pt x="0" y="59"/>
                    <a:pt x="6" y="77"/>
                  </a:cubicBezTo>
                  <a:lnTo>
                    <a:pt x="514" y="1139"/>
                  </a:lnTo>
                  <a:cubicBezTo>
                    <a:pt x="520" y="1156"/>
                    <a:pt x="543" y="1168"/>
                    <a:pt x="560" y="1168"/>
                  </a:cubicBezTo>
                  <a:lnTo>
                    <a:pt x="770" y="1168"/>
                  </a:lnTo>
                  <a:cubicBezTo>
                    <a:pt x="800" y="1168"/>
                    <a:pt x="829" y="1145"/>
                    <a:pt x="823" y="1116"/>
                  </a:cubicBezTo>
                  <a:lnTo>
                    <a:pt x="823" y="53"/>
                  </a:lnTo>
                  <a:cubicBezTo>
                    <a:pt x="823" y="24"/>
                    <a:pt x="800" y="1"/>
                    <a:pt x="770" y="1"/>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4630665" y="1844073"/>
              <a:ext cx="39310" cy="65916"/>
            </a:xfrm>
            <a:custGeom>
              <a:avLst/>
              <a:gdLst/>
              <a:ahLst/>
              <a:cxnLst/>
              <a:rect l="l" t="t" r="r" b="b"/>
              <a:pathLst>
                <a:path w="328" h="550" extrusionOk="0">
                  <a:moveTo>
                    <a:pt x="53" y="1"/>
                  </a:moveTo>
                  <a:cubicBezTo>
                    <a:pt x="24" y="1"/>
                    <a:pt x="1" y="24"/>
                    <a:pt x="1" y="53"/>
                  </a:cubicBezTo>
                  <a:cubicBezTo>
                    <a:pt x="1" y="83"/>
                    <a:pt x="24" y="106"/>
                    <a:pt x="53" y="106"/>
                  </a:cubicBezTo>
                  <a:cubicBezTo>
                    <a:pt x="147" y="106"/>
                    <a:pt x="223" y="182"/>
                    <a:pt x="223" y="275"/>
                  </a:cubicBezTo>
                  <a:cubicBezTo>
                    <a:pt x="223" y="369"/>
                    <a:pt x="147" y="439"/>
                    <a:pt x="53" y="439"/>
                  </a:cubicBezTo>
                  <a:cubicBezTo>
                    <a:pt x="24" y="439"/>
                    <a:pt x="1" y="468"/>
                    <a:pt x="1" y="497"/>
                  </a:cubicBezTo>
                  <a:cubicBezTo>
                    <a:pt x="1" y="526"/>
                    <a:pt x="24" y="549"/>
                    <a:pt x="53" y="549"/>
                  </a:cubicBezTo>
                  <a:cubicBezTo>
                    <a:pt x="205" y="549"/>
                    <a:pt x="328" y="427"/>
                    <a:pt x="328" y="275"/>
                  </a:cubicBezTo>
                  <a:cubicBezTo>
                    <a:pt x="328" y="123"/>
                    <a:pt x="205" y="1"/>
                    <a:pt x="53" y="1"/>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8"/>
            <p:cNvSpPr/>
            <p:nvPr/>
          </p:nvSpPr>
          <p:spPr>
            <a:xfrm>
              <a:off x="4692267" y="1870679"/>
              <a:ext cx="53931" cy="12704"/>
            </a:xfrm>
            <a:custGeom>
              <a:avLst/>
              <a:gdLst/>
              <a:ahLst/>
              <a:cxnLst/>
              <a:rect l="l" t="t" r="r" b="b"/>
              <a:pathLst>
                <a:path w="450" h="106" extrusionOk="0">
                  <a:moveTo>
                    <a:pt x="53" y="1"/>
                  </a:moveTo>
                  <a:cubicBezTo>
                    <a:pt x="24" y="1"/>
                    <a:pt x="1" y="24"/>
                    <a:pt x="1" y="53"/>
                  </a:cubicBezTo>
                  <a:cubicBezTo>
                    <a:pt x="1" y="82"/>
                    <a:pt x="24" y="106"/>
                    <a:pt x="53" y="106"/>
                  </a:cubicBezTo>
                  <a:lnTo>
                    <a:pt x="397" y="106"/>
                  </a:lnTo>
                  <a:cubicBezTo>
                    <a:pt x="427" y="106"/>
                    <a:pt x="450" y="82"/>
                    <a:pt x="450" y="53"/>
                  </a:cubicBezTo>
                  <a:cubicBezTo>
                    <a:pt x="450" y="24"/>
                    <a:pt x="427" y="1"/>
                    <a:pt x="397" y="1"/>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8"/>
            <p:cNvSpPr/>
            <p:nvPr/>
          </p:nvSpPr>
          <p:spPr>
            <a:xfrm>
              <a:off x="4676207" y="1802726"/>
              <a:ext cx="45542" cy="40149"/>
            </a:xfrm>
            <a:custGeom>
              <a:avLst/>
              <a:gdLst/>
              <a:ahLst/>
              <a:cxnLst/>
              <a:rect l="l" t="t" r="r" b="b"/>
              <a:pathLst>
                <a:path w="380" h="335" extrusionOk="0">
                  <a:moveTo>
                    <a:pt x="318" y="1"/>
                  </a:moveTo>
                  <a:cubicBezTo>
                    <a:pt x="305" y="1"/>
                    <a:pt x="291" y="5"/>
                    <a:pt x="280" y="13"/>
                  </a:cubicBezTo>
                  <a:lnTo>
                    <a:pt x="24" y="241"/>
                  </a:lnTo>
                  <a:cubicBezTo>
                    <a:pt x="6" y="258"/>
                    <a:pt x="0" y="293"/>
                    <a:pt x="24" y="317"/>
                  </a:cubicBezTo>
                  <a:cubicBezTo>
                    <a:pt x="29" y="328"/>
                    <a:pt x="47" y="334"/>
                    <a:pt x="64" y="334"/>
                  </a:cubicBezTo>
                  <a:cubicBezTo>
                    <a:pt x="76" y="334"/>
                    <a:pt x="88" y="328"/>
                    <a:pt x="100" y="322"/>
                  </a:cubicBezTo>
                  <a:lnTo>
                    <a:pt x="356" y="95"/>
                  </a:lnTo>
                  <a:cubicBezTo>
                    <a:pt x="380" y="77"/>
                    <a:pt x="380" y="42"/>
                    <a:pt x="362" y="19"/>
                  </a:cubicBezTo>
                  <a:cubicBezTo>
                    <a:pt x="350" y="6"/>
                    <a:pt x="334" y="1"/>
                    <a:pt x="318" y="1"/>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8"/>
            <p:cNvSpPr/>
            <p:nvPr/>
          </p:nvSpPr>
          <p:spPr>
            <a:xfrm>
              <a:off x="4676207" y="1911187"/>
              <a:ext cx="45542" cy="40029"/>
            </a:xfrm>
            <a:custGeom>
              <a:avLst/>
              <a:gdLst/>
              <a:ahLst/>
              <a:cxnLst/>
              <a:rect l="l" t="t" r="r" b="b"/>
              <a:pathLst>
                <a:path w="380" h="334" extrusionOk="0">
                  <a:moveTo>
                    <a:pt x="62" y="0"/>
                  </a:moveTo>
                  <a:cubicBezTo>
                    <a:pt x="47" y="0"/>
                    <a:pt x="33" y="6"/>
                    <a:pt x="24" y="19"/>
                  </a:cubicBezTo>
                  <a:cubicBezTo>
                    <a:pt x="0" y="42"/>
                    <a:pt x="6" y="77"/>
                    <a:pt x="24" y="95"/>
                  </a:cubicBezTo>
                  <a:lnTo>
                    <a:pt x="280" y="322"/>
                  </a:lnTo>
                  <a:cubicBezTo>
                    <a:pt x="292" y="328"/>
                    <a:pt x="304" y="334"/>
                    <a:pt x="321" y="334"/>
                  </a:cubicBezTo>
                  <a:cubicBezTo>
                    <a:pt x="333" y="334"/>
                    <a:pt x="350" y="328"/>
                    <a:pt x="362" y="316"/>
                  </a:cubicBezTo>
                  <a:cubicBezTo>
                    <a:pt x="380" y="293"/>
                    <a:pt x="380" y="258"/>
                    <a:pt x="356" y="240"/>
                  </a:cubicBezTo>
                  <a:lnTo>
                    <a:pt x="100" y="13"/>
                  </a:lnTo>
                  <a:cubicBezTo>
                    <a:pt x="89" y="5"/>
                    <a:pt x="75" y="0"/>
                    <a:pt x="62" y="0"/>
                  </a:cubicBezTo>
                  <a:close/>
                </a:path>
              </a:pathLst>
            </a:custGeom>
            <a:solidFill>
              <a:srgbClr val="F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ZoneTexte 7">
            <a:extLst>
              <a:ext uri="{FF2B5EF4-FFF2-40B4-BE49-F238E27FC236}">
                <a16:creationId xmlns:a16="http://schemas.microsoft.com/office/drawing/2014/main" id="{751FFDAA-66A4-3FCD-590A-4EC4DBCD154A}"/>
              </a:ext>
            </a:extLst>
          </p:cNvPr>
          <p:cNvSpPr txBox="1"/>
          <p:nvPr/>
        </p:nvSpPr>
        <p:spPr>
          <a:xfrm>
            <a:off x="235811" y="-273700"/>
            <a:ext cx="5829720" cy="1261884"/>
          </a:xfrm>
          <a:prstGeom prst="rect">
            <a:avLst/>
          </a:prstGeom>
          <a:noFill/>
        </p:spPr>
        <p:txBody>
          <a:bodyPr wrap="square" rtlCol="0">
            <a:spAutoFit/>
          </a:bodyPr>
          <a:lstStyle/>
          <a:p>
            <a:endParaRPr lang="fr-FR" sz="2800" b="1" dirty="0">
              <a:solidFill>
                <a:schemeClr val="tx1"/>
              </a:solidFill>
            </a:endParaRPr>
          </a:p>
          <a:p>
            <a:r>
              <a:rPr lang="fr-FR" sz="2800" b="1" dirty="0">
                <a:solidFill>
                  <a:schemeClr val="tx1"/>
                </a:solidFill>
              </a:rPr>
              <a:t>PARCOURS </a:t>
            </a:r>
            <a:r>
              <a:rPr lang="fr-FR" sz="3200" b="1" dirty="0">
                <a:solidFill>
                  <a:schemeClr val="tx1"/>
                </a:solidFill>
              </a:rPr>
              <a:t>ICOPE </a:t>
            </a:r>
          </a:p>
          <a:p>
            <a:r>
              <a:rPr lang="fr-FR" sz="1600" b="1" dirty="0">
                <a:solidFill>
                  <a:srgbClr val="FF3399"/>
                </a:solidFill>
              </a:rPr>
              <a:t>C</a:t>
            </a:r>
            <a:r>
              <a:rPr lang="fr-FR" sz="1600" b="1" dirty="0">
                <a:solidFill>
                  <a:srgbClr val="7030A0"/>
                </a:solidFill>
              </a:rPr>
              <a:t>P</a:t>
            </a:r>
            <a:r>
              <a:rPr lang="fr-FR" sz="1600" b="1" dirty="0">
                <a:solidFill>
                  <a:schemeClr val="accent3"/>
                </a:solidFill>
              </a:rPr>
              <a:t>T</a:t>
            </a:r>
            <a:r>
              <a:rPr lang="fr-FR" sz="1600" b="1" dirty="0">
                <a:solidFill>
                  <a:schemeClr val="accent1"/>
                </a:solidFill>
              </a:rPr>
              <a:t>S</a:t>
            </a:r>
            <a:r>
              <a:rPr lang="fr-FR" sz="1600" b="1" dirty="0">
                <a:solidFill>
                  <a:schemeClr val="tx1"/>
                </a:solidFill>
              </a:rPr>
              <a:t> </a:t>
            </a:r>
            <a:r>
              <a:rPr lang="fr-FR" sz="1600" b="1" dirty="0">
                <a:solidFill>
                  <a:srgbClr val="7030A0"/>
                </a:solidFill>
              </a:rPr>
              <a:t>Tarbes-Adour</a:t>
            </a:r>
          </a:p>
        </p:txBody>
      </p:sp>
      <p:pic>
        <p:nvPicPr>
          <p:cNvPr id="9" name="Image 8">
            <a:extLst>
              <a:ext uri="{FF2B5EF4-FFF2-40B4-BE49-F238E27FC236}">
                <a16:creationId xmlns:a16="http://schemas.microsoft.com/office/drawing/2014/main" id="{D0AB7DAA-605B-E4A2-8D6A-1D54243F04F4}"/>
              </a:ext>
            </a:extLst>
          </p:cNvPr>
          <p:cNvPicPr>
            <a:picLocks noChangeAspect="1"/>
          </p:cNvPicPr>
          <p:nvPr/>
        </p:nvPicPr>
        <p:blipFill>
          <a:blip r:embed="rId3"/>
          <a:stretch>
            <a:fillRect/>
          </a:stretch>
        </p:blipFill>
        <p:spPr>
          <a:xfrm>
            <a:off x="8347364" y="65930"/>
            <a:ext cx="690653" cy="842870"/>
          </a:xfrm>
          <a:prstGeom prst="rect">
            <a:avLst/>
          </a:prstGeom>
        </p:spPr>
      </p:pic>
      <p:sp>
        <p:nvSpPr>
          <p:cNvPr id="10" name="ZoneTexte 9">
            <a:extLst>
              <a:ext uri="{FF2B5EF4-FFF2-40B4-BE49-F238E27FC236}">
                <a16:creationId xmlns:a16="http://schemas.microsoft.com/office/drawing/2014/main" id="{A3656C65-518F-908C-FD32-ECAF91D24854}"/>
              </a:ext>
            </a:extLst>
          </p:cNvPr>
          <p:cNvSpPr txBox="1"/>
          <p:nvPr/>
        </p:nvSpPr>
        <p:spPr>
          <a:xfrm>
            <a:off x="2704360" y="4301836"/>
            <a:ext cx="6092958" cy="738664"/>
          </a:xfrm>
          <a:prstGeom prst="rect">
            <a:avLst/>
          </a:prstGeom>
          <a:noFill/>
        </p:spPr>
        <p:txBody>
          <a:bodyPr wrap="square" rtlCol="0">
            <a:spAutoFit/>
          </a:bodyPr>
          <a:lstStyle/>
          <a:p>
            <a:pPr algn="r"/>
            <a:r>
              <a:rPr lang="fr-FR" dirty="0">
                <a:solidFill>
                  <a:srgbClr val="7030A0"/>
                </a:solidFill>
              </a:rPr>
              <a:t>Carole Lahens</a:t>
            </a:r>
          </a:p>
          <a:p>
            <a:pPr algn="r"/>
            <a:r>
              <a:rPr lang="fr-FR" dirty="0">
                <a:solidFill>
                  <a:srgbClr val="7030A0"/>
                </a:solidFill>
              </a:rPr>
              <a:t>Infirmière dépistage de la fragilité à domicile Gérontopole Toulouse</a:t>
            </a:r>
          </a:p>
          <a:p>
            <a:pPr algn="r"/>
            <a:r>
              <a:rPr lang="fr-FR" dirty="0">
                <a:solidFill>
                  <a:srgbClr val="7030A0"/>
                </a:solidFill>
              </a:rPr>
              <a:t>Pilote du parcours ICOPE </a:t>
            </a:r>
            <a:r>
              <a:rPr lang="fr-FR" b="1" dirty="0">
                <a:solidFill>
                  <a:srgbClr val="FF3399"/>
                </a:solidFill>
              </a:rPr>
              <a:t>C</a:t>
            </a:r>
            <a:r>
              <a:rPr lang="fr-FR" b="1" dirty="0">
                <a:solidFill>
                  <a:srgbClr val="7030A0"/>
                </a:solidFill>
              </a:rPr>
              <a:t>P</a:t>
            </a:r>
            <a:r>
              <a:rPr lang="fr-FR" b="1" dirty="0">
                <a:solidFill>
                  <a:srgbClr val="92D050"/>
                </a:solidFill>
              </a:rPr>
              <a:t>T</a:t>
            </a:r>
            <a:r>
              <a:rPr lang="fr-FR" b="1" dirty="0">
                <a:solidFill>
                  <a:schemeClr val="accent1"/>
                </a:solidFill>
              </a:rPr>
              <a:t>S</a:t>
            </a:r>
            <a:r>
              <a:rPr lang="fr-FR" b="1" dirty="0">
                <a:solidFill>
                  <a:srgbClr val="7030A0"/>
                </a:solidFill>
              </a:rPr>
              <a:t> Tarbes Adour</a:t>
            </a:r>
          </a:p>
        </p:txBody>
      </p:sp>
      <p:pic>
        <p:nvPicPr>
          <p:cNvPr id="1026" name="Picture 2">
            <a:extLst>
              <a:ext uri="{FF2B5EF4-FFF2-40B4-BE49-F238E27FC236}">
                <a16:creationId xmlns:a16="http://schemas.microsoft.com/office/drawing/2014/main" id="{7A573774-1E2F-6424-A47A-38502CCDAF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511"/>
          <a:stretch/>
        </p:blipFill>
        <p:spPr bwMode="auto">
          <a:xfrm>
            <a:off x="2397813" y="177252"/>
            <a:ext cx="1827628" cy="58352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457B44BD-F049-BE89-757A-E1686035D936}"/>
              </a:ext>
            </a:extLst>
          </p:cNvPr>
          <p:cNvPicPr>
            <a:picLocks noChangeAspect="1"/>
          </p:cNvPicPr>
          <p:nvPr/>
        </p:nvPicPr>
        <p:blipFill>
          <a:blip r:embed="rId5"/>
          <a:stretch>
            <a:fillRect/>
          </a:stretch>
        </p:blipFill>
        <p:spPr>
          <a:xfrm>
            <a:off x="143014" y="3869825"/>
            <a:ext cx="796267" cy="1133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Freeform: Shape 10">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7142"/>
            <a:ext cx="7543800" cy="5150641"/>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Image 1" descr="Une image contenant texte&#10;&#10;Description générée automatiquement">
            <a:extLst>
              <a:ext uri="{FF2B5EF4-FFF2-40B4-BE49-F238E27FC236}">
                <a16:creationId xmlns:a16="http://schemas.microsoft.com/office/drawing/2014/main" id="{02EB0802-614B-F2AF-1A2E-11BE6DE4AA5E}"/>
              </a:ext>
            </a:extLst>
          </p:cNvPr>
          <p:cNvPicPr>
            <a:picLocks noChangeAspect="1"/>
          </p:cNvPicPr>
          <p:nvPr/>
        </p:nvPicPr>
        <p:blipFill>
          <a:blip r:embed="rId5"/>
          <a:stretch>
            <a:fillRect/>
          </a:stretch>
        </p:blipFill>
        <p:spPr>
          <a:xfrm>
            <a:off x="304800" y="367032"/>
            <a:ext cx="3103615" cy="4402292"/>
          </a:xfrm>
          <a:prstGeom prst="rect">
            <a:avLst/>
          </a:prstGeom>
        </p:spPr>
      </p:pic>
      <p:sp>
        <p:nvSpPr>
          <p:cNvPr id="4" name="ZoneTexte 3">
            <a:extLst>
              <a:ext uri="{FF2B5EF4-FFF2-40B4-BE49-F238E27FC236}">
                <a16:creationId xmlns:a16="http://schemas.microsoft.com/office/drawing/2014/main" id="{7BFA38F7-987D-6708-4AFE-D733C373764A}"/>
              </a:ext>
            </a:extLst>
          </p:cNvPr>
          <p:cNvSpPr txBox="1"/>
          <p:nvPr/>
        </p:nvSpPr>
        <p:spPr>
          <a:xfrm>
            <a:off x="3713215" y="503793"/>
            <a:ext cx="4572000" cy="738664"/>
          </a:xfrm>
          <a:prstGeom prst="rect">
            <a:avLst/>
          </a:prstGeom>
          <a:solidFill>
            <a:schemeClr val="accent2">
              <a:lumMod val="20000"/>
              <a:lumOff val="80000"/>
            </a:schemeClr>
          </a:solidFill>
        </p:spPr>
        <p:txBody>
          <a:bodyPr wrap="square">
            <a:spAutoFit/>
          </a:bodyPr>
          <a:lstStyle/>
          <a:p>
            <a:r>
              <a:rPr lang="fr-FR" b="0" i="0" dirty="0">
                <a:solidFill>
                  <a:srgbClr val="202124"/>
                </a:solidFill>
                <a:effectLst/>
                <a:latin typeface="Google Sans"/>
              </a:rPr>
              <a:t>En 2019, les seniors sont nombreux : </a:t>
            </a:r>
            <a:r>
              <a:rPr lang="fr-FR" b="0" i="0" dirty="0">
                <a:solidFill>
                  <a:srgbClr val="040C28"/>
                </a:solidFill>
                <a:effectLst/>
                <a:latin typeface="Google Sans"/>
              </a:rPr>
              <a:t>34 % des habitants des Hautes-Pyrénées sont âgés de 60 ans ou plus</a:t>
            </a:r>
            <a:r>
              <a:rPr lang="fr-FR" b="0" i="0" dirty="0">
                <a:solidFill>
                  <a:srgbClr val="202124"/>
                </a:solidFill>
                <a:effectLst/>
                <a:latin typeface="Google Sans"/>
              </a:rPr>
              <a:t>  et 13 % ont 75 ans ou plus.</a:t>
            </a:r>
            <a:endParaRPr lang="fr-FR" dirty="0"/>
          </a:p>
        </p:txBody>
      </p:sp>
      <p:sp>
        <p:nvSpPr>
          <p:cNvPr id="5" name="ZoneTexte 4">
            <a:extLst>
              <a:ext uri="{FF2B5EF4-FFF2-40B4-BE49-F238E27FC236}">
                <a16:creationId xmlns:a16="http://schemas.microsoft.com/office/drawing/2014/main" id="{2D58CC65-87FF-2657-09ED-C8CD021C0215}"/>
              </a:ext>
            </a:extLst>
          </p:cNvPr>
          <p:cNvSpPr txBox="1"/>
          <p:nvPr/>
        </p:nvSpPr>
        <p:spPr>
          <a:xfrm>
            <a:off x="4273550" y="2933699"/>
            <a:ext cx="3708400" cy="1169551"/>
          </a:xfrm>
          <a:prstGeom prst="rect">
            <a:avLst/>
          </a:prstGeom>
          <a:solidFill>
            <a:schemeClr val="accent3">
              <a:lumMod val="60000"/>
              <a:lumOff val="40000"/>
            </a:schemeClr>
          </a:solidFill>
        </p:spPr>
        <p:txBody>
          <a:bodyPr wrap="square" rtlCol="0">
            <a:spAutoFit/>
          </a:bodyPr>
          <a:lstStyle/>
          <a:p>
            <a:r>
              <a:rPr lang="fr-FR" dirty="0"/>
              <a:t>78 548  habitants &gt; 60 ans dans le 65</a:t>
            </a:r>
          </a:p>
          <a:p>
            <a:endParaRPr lang="fr-FR" sz="1400" b="0" i="0" u="none" strike="noStrike" cap="none" dirty="0">
              <a:solidFill>
                <a:srgbClr val="000000"/>
              </a:solidFill>
              <a:latin typeface="Arial"/>
              <a:ea typeface="Arial"/>
              <a:cs typeface="Arial"/>
              <a:sym typeface="Arial"/>
            </a:endParaRPr>
          </a:p>
          <a:p>
            <a:r>
              <a:rPr lang="fr-FR" dirty="0"/>
              <a:t>Si on considère 30 % la part des fragiles =&gt; 25 000 possible fragiles à dépister</a:t>
            </a:r>
          </a:p>
          <a:p>
            <a:endParaRPr lang="fr-FR" sz="1400" b="0" i="0" u="none" strike="noStrike" cap="none" dirty="0">
              <a:solidFill>
                <a:srgbClr val="000000"/>
              </a:solidFill>
              <a:latin typeface="Arial"/>
              <a:ea typeface="Arial"/>
              <a:cs typeface="Arial"/>
              <a:sym typeface="Arial"/>
            </a:endParaRPr>
          </a:p>
        </p:txBody>
      </p:sp>
      <p:sp>
        <p:nvSpPr>
          <p:cNvPr id="6" name="ZoneTexte 5">
            <a:extLst>
              <a:ext uri="{FF2B5EF4-FFF2-40B4-BE49-F238E27FC236}">
                <a16:creationId xmlns:a16="http://schemas.microsoft.com/office/drawing/2014/main" id="{58D85325-D6BF-5D0B-EA63-41028410B3F9}"/>
              </a:ext>
            </a:extLst>
          </p:cNvPr>
          <p:cNvSpPr txBox="1"/>
          <p:nvPr/>
        </p:nvSpPr>
        <p:spPr>
          <a:xfrm>
            <a:off x="4991102" y="1826468"/>
            <a:ext cx="3441700" cy="523220"/>
          </a:xfrm>
          <a:prstGeom prst="rect">
            <a:avLst/>
          </a:prstGeom>
          <a:solidFill>
            <a:schemeClr val="accent2">
              <a:lumMod val="60000"/>
              <a:lumOff val="40000"/>
            </a:schemeClr>
          </a:solidFill>
        </p:spPr>
        <p:txBody>
          <a:bodyPr wrap="square" rtlCol="0">
            <a:spAutoFit/>
          </a:bodyPr>
          <a:lstStyle/>
          <a:p>
            <a:pPr>
              <a:buNone/>
            </a:pPr>
            <a:r>
              <a:rPr lang="fr-FR" dirty="0"/>
              <a:t>Population + consommatrice de soins et consultation médicale plus chronophage</a:t>
            </a:r>
          </a:p>
        </p:txBody>
      </p:sp>
      <p:pic>
        <p:nvPicPr>
          <p:cNvPr id="3074" name="Picture 2" descr="D'où vient l'expression «se retrousser les manches»?">
            <a:extLst>
              <a:ext uri="{FF2B5EF4-FFF2-40B4-BE49-F238E27FC236}">
                <a16:creationId xmlns:a16="http://schemas.microsoft.com/office/drawing/2014/main" id="{7D1352AD-9105-7F9C-4ED0-A470595A0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4215" y="-7143"/>
            <a:ext cx="3856037"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ED4DE3BF-48D5-3CE0-E70F-C6D6AB2292E9}"/>
              </a:ext>
            </a:extLst>
          </p:cNvPr>
          <p:cNvSpPr txBox="1"/>
          <p:nvPr/>
        </p:nvSpPr>
        <p:spPr>
          <a:xfrm>
            <a:off x="7613779" y="4639707"/>
            <a:ext cx="2121159" cy="307777"/>
          </a:xfrm>
          <a:prstGeom prst="rect">
            <a:avLst/>
          </a:prstGeom>
          <a:noFill/>
        </p:spPr>
        <p:txBody>
          <a:bodyPr wrap="square" rtlCol="0">
            <a:spAutoFit/>
          </a:bodyPr>
          <a:lstStyle/>
          <a:p>
            <a:r>
              <a:rPr lang="fr-FR" dirty="0"/>
              <a:t>Source </a:t>
            </a:r>
            <a:r>
              <a:rPr lang="fr-FR" dirty="0" err="1"/>
              <a:t>insee</a:t>
            </a:r>
            <a:endParaRPr lang="fr-FR" dirty="0"/>
          </a:p>
        </p:txBody>
      </p:sp>
    </p:spTree>
    <p:extLst>
      <p:ext uri="{BB962C8B-B14F-4D97-AF65-F5344CB8AC3E}">
        <p14:creationId xmlns:p14="http://schemas.microsoft.com/office/powerpoint/2010/main" val="16758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ipe(down)">
                                      <p:cBhvr>
                                        <p:cTn id="22" dur="580">
                                          <p:stCondLst>
                                            <p:cond delay="0"/>
                                          </p:stCondLst>
                                        </p:cTn>
                                        <p:tgtEl>
                                          <p:spTgt spid="3074"/>
                                        </p:tgtEl>
                                      </p:cBhvr>
                                    </p:animEffect>
                                    <p:anim calcmode="lin" valueType="num">
                                      <p:cBhvr>
                                        <p:cTn id="23"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8" dur="26">
                                          <p:stCondLst>
                                            <p:cond delay="650"/>
                                          </p:stCondLst>
                                        </p:cTn>
                                        <p:tgtEl>
                                          <p:spTgt spid="3074"/>
                                        </p:tgtEl>
                                      </p:cBhvr>
                                      <p:to x="100000" y="60000"/>
                                    </p:animScale>
                                    <p:animScale>
                                      <p:cBhvr>
                                        <p:cTn id="29" dur="166" decel="50000">
                                          <p:stCondLst>
                                            <p:cond delay="676"/>
                                          </p:stCondLst>
                                        </p:cTn>
                                        <p:tgtEl>
                                          <p:spTgt spid="3074"/>
                                        </p:tgtEl>
                                      </p:cBhvr>
                                      <p:to x="100000" y="100000"/>
                                    </p:animScale>
                                    <p:animScale>
                                      <p:cBhvr>
                                        <p:cTn id="30" dur="26">
                                          <p:stCondLst>
                                            <p:cond delay="1312"/>
                                          </p:stCondLst>
                                        </p:cTn>
                                        <p:tgtEl>
                                          <p:spTgt spid="3074"/>
                                        </p:tgtEl>
                                      </p:cBhvr>
                                      <p:to x="100000" y="80000"/>
                                    </p:animScale>
                                    <p:animScale>
                                      <p:cBhvr>
                                        <p:cTn id="31" dur="166" decel="50000">
                                          <p:stCondLst>
                                            <p:cond delay="1338"/>
                                          </p:stCondLst>
                                        </p:cTn>
                                        <p:tgtEl>
                                          <p:spTgt spid="3074"/>
                                        </p:tgtEl>
                                      </p:cBhvr>
                                      <p:to x="100000" y="100000"/>
                                    </p:animScale>
                                    <p:animScale>
                                      <p:cBhvr>
                                        <p:cTn id="32" dur="26">
                                          <p:stCondLst>
                                            <p:cond delay="1642"/>
                                          </p:stCondLst>
                                        </p:cTn>
                                        <p:tgtEl>
                                          <p:spTgt spid="3074"/>
                                        </p:tgtEl>
                                      </p:cBhvr>
                                      <p:to x="100000" y="90000"/>
                                    </p:animScale>
                                    <p:animScale>
                                      <p:cBhvr>
                                        <p:cTn id="33" dur="166" decel="50000">
                                          <p:stCondLst>
                                            <p:cond delay="1668"/>
                                          </p:stCondLst>
                                        </p:cTn>
                                        <p:tgtEl>
                                          <p:spTgt spid="3074"/>
                                        </p:tgtEl>
                                      </p:cBhvr>
                                      <p:to x="100000" y="100000"/>
                                    </p:animScale>
                                    <p:animScale>
                                      <p:cBhvr>
                                        <p:cTn id="34" dur="26">
                                          <p:stCondLst>
                                            <p:cond delay="1808"/>
                                          </p:stCondLst>
                                        </p:cTn>
                                        <p:tgtEl>
                                          <p:spTgt spid="3074"/>
                                        </p:tgtEl>
                                      </p:cBhvr>
                                      <p:to x="100000" y="95000"/>
                                    </p:animScale>
                                    <p:animScale>
                                      <p:cBhvr>
                                        <p:cTn id="35"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20" name="Rectangle 11">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30334241-61C9-16CE-1BD7-769D8D0C75F8}"/>
              </a:ext>
            </a:extLst>
          </p:cNvPr>
          <p:cNvPicPr>
            <a:picLocks noChangeAspect="1"/>
          </p:cNvPicPr>
          <p:nvPr/>
        </p:nvPicPr>
        <p:blipFill>
          <a:blip r:embed="rId4"/>
          <a:stretch>
            <a:fillRect/>
          </a:stretch>
        </p:blipFill>
        <p:spPr>
          <a:xfrm>
            <a:off x="361958" y="544803"/>
            <a:ext cx="5608458" cy="4178300"/>
          </a:xfrm>
          <a:prstGeom prst="rect">
            <a:avLst/>
          </a:prstGeom>
        </p:spPr>
      </p:pic>
      <p:pic>
        <p:nvPicPr>
          <p:cNvPr id="21" name="Picture 13">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ZoneTexte 4">
            <a:extLst>
              <a:ext uri="{FF2B5EF4-FFF2-40B4-BE49-F238E27FC236}">
                <a16:creationId xmlns:a16="http://schemas.microsoft.com/office/drawing/2014/main" id="{28E2AD0F-CBE7-DF34-8C94-D96472AD01BE}"/>
              </a:ext>
            </a:extLst>
          </p:cNvPr>
          <p:cNvSpPr txBox="1"/>
          <p:nvPr/>
        </p:nvSpPr>
        <p:spPr>
          <a:xfrm>
            <a:off x="6481664" y="1415087"/>
            <a:ext cx="1872343" cy="2677656"/>
          </a:xfrm>
          <a:prstGeom prst="rect">
            <a:avLst/>
          </a:prstGeom>
          <a:noFill/>
        </p:spPr>
        <p:txBody>
          <a:bodyPr wrap="square">
            <a:spAutoFit/>
          </a:bodyPr>
          <a:lstStyle/>
          <a:p>
            <a:r>
              <a:rPr lang="fr-FR" b="1" i="0" dirty="0">
                <a:solidFill>
                  <a:srgbClr val="1B1B1B"/>
                </a:solidFill>
                <a:effectLst/>
                <a:latin typeface="Lato" panose="020B0604020202020204" pitchFamily="34" charset="0"/>
              </a:rPr>
              <a:t>Selon une étude publiée par le Figaro, Tarbes est la 2e ville de France (après Albi) où la population vit en bonne santé. Toulouse et Montauban sont aussi en haut de ce classement qui consacre l’ex-région Midi-Pyrénées.</a:t>
            </a:r>
            <a:endParaRPr lang="fr-FR" dirty="0"/>
          </a:p>
        </p:txBody>
      </p:sp>
    </p:spTree>
    <p:extLst>
      <p:ext uri="{BB962C8B-B14F-4D97-AF65-F5344CB8AC3E}">
        <p14:creationId xmlns:p14="http://schemas.microsoft.com/office/powerpoint/2010/main" val="3198538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CB20CC-F3F4-6F18-877C-779016655023}"/>
              </a:ext>
            </a:extLst>
          </p:cNvPr>
          <p:cNvSpPr/>
          <p:nvPr/>
        </p:nvSpPr>
        <p:spPr>
          <a:xfrm>
            <a:off x="1555791" y="2110085"/>
            <a:ext cx="6032422"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INTERRO ECRITE</a:t>
            </a:r>
          </a:p>
        </p:txBody>
      </p:sp>
    </p:spTree>
    <p:extLst>
      <p:ext uri="{BB962C8B-B14F-4D97-AF65-F5344CB8AC3E}">
        <p14:creationId xmlns:p14="http://schemas.microsoft.com/office/powerpoint/2010/main" val="230850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229AF1-CED1-C68E-F31D-6F6AA8D3ACB5}"/>
              </a:ext>
            </a:extLst>
          </p:cNvPr>
          <p:cNvSpPr>
            <a:spLocks noGrp="1"/>
          </p:cNvSpPr>
          <p:nvPr>
            <p:ph type="title"/>
          </p:nvPr>
        </p:nvSpPr>
        <p:spPr>
          <a:xfrm>
            <a:off x="685332" y="463888"/>
            <a:ext cx="7773338" cy="267891"/>
          </a:xfrm>
        </p:spPr>
        <p:txBody>
          <a:bodyPr>
            <a:normAutofit fontScale="90000"/>
          </a:bodyPr>
          <a:lstStyle/>
          <a:p>
            <a:r>
              <a:rPr lang="fr-FR" dirty="0"/>
              <a:t>TESTS DE CONCENTRATION</a:t>
            </a:r>
          </a:p>
        </p:txBody>
      </p:sp>
      <p:sp>
        <p:nvSpPr>
          <p:cNvPr id="5" name="Espace réservé du pied de page 4">
            <a:extLst>
              <a:ext uri="{FF2B5EF4-FFF2-40B4-BE49-F238E27FC236}">
                <a16:creationId xmlns:a16="http://schemas.microsoft.com/office/drawing/2014/main" id="{A263D708-1F87-2BE6-468F-8D6BB12F80DE}"/>
              </a:ext>
            </a:extLst>
          </p:cNvPr>
          <p:cNvSpPr>
            <a:spLocks noGrp="1"/>
          </p:cNvSpPr>
          <p:nvPr>
            <p:ph type="ftr" sz="quarter" idx="11"/>
          </p:nvPr>
        </p:nvSpPr>
        <p:spPr>
          <a:xfrm>
            <a:off x="0" y="4807288"/>
            <a:ext cx="9284771" cy="336212"/>
          </a:xfrm>
        </p:spPr>
        <p:txBody>
          <a:bodyPr/>
          <a:lstStyle/>
          <a:p>
            <a:endParaRPr lang="fr-FR" dirty="0"/>
          </a:p>
        </p:txBody>
      </p:sp>
      <p:sp>
        <p:nvSpPr>
          <p:cNvPr id="10" name="Rectangle 9">
            <a:extLst>
              <a:ext uri="{FF2B5EF4-FFF2-40B4-BE49-F238E27FC236}">
                <a16:creationId xmlns:a16="http://schemas.microsoft.com/office/drawing/2014/main" id="{261A4AEE-FBC0-EA0E-FA40-16CF08A27E7D}"/>
              </a:ext>
            </a:extLst>
          </p:cNvPr>
          <p:cNvSpPr/>
          <p:nvPr/>
        </p:nvSpPr>
        <p:spPr>
          <a:xfrm>
            <a:off x="1138187" y="2825235"/>
            <a:ext cx="6867626" cy="336212"/>
          </a:xfrm>
          <a:prstGeom prst="rect">
            <a:avLst/>
          </a:prstGeom>
          <a:gradFill flip="none" rotWithShape="1">
            <a:gsLst>
              <a:gs pos="0">
                <a:srgbClr val="FFC000"/>
              </a:gs>
              <a:gs pos="50000">
                <a:srgbClr val="FFFF00">
                  <a:shade val="67500"/>
                  <a:satMod val="115000"/>
                </a:srgbClr>
              </a:gs>
              <a:gs pos="100000">
                <a:srgbClr val="FFFF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4B93B078-60EA-8301-3BCC-F1573DCA5D45}"/>
              </a:ext>
            </a:extLst>
          </p:cNvPr>
          <p:cNvSpPr/>
          <p:nvPr/>
        </p:nvSpPr>
        <p:spPr>
          <a:xfrm>
            <a:off x="4086526" y="3175665"/>
            <a:ext cx="1256097" cy="1386038"/>
          </a:xfrm>
          <a:prstGeom prst="triangle">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2" name="Rectangle : coins arrondis 11">
            <a:extLst>
              <a:ext uri="{FF2B5EF4-FFF2-40B4-BE49-F238E27FC236}">
                <a16:creationId xmlns:a16="http://schemas.microsoft.com/office/drawing/2014/main" id="{33146344-D0ED-3737-1DD0-7A4D9CE65BAA}"/>
              </a:ext>
            </a:extLst>
          </p:cNvPr>
          <p:cNvSpPr/>
          <p:nvPr/>
        </p:nvSpPr>
        <p:spPr>
          <a:xfrm>
            <a:off x="1646998" y="1890780"/>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 coins arrondis 13">
            <a:extLst>
              <a:ext uri="{FF2B5EF4-FFF2-40B4-BE49-F238E27FC236}">
                <a16:creationId xmlns:a16="http://schemas.microsoft.com/office/drawing/2014/main" id="{DA77F1DC-8A48-4051-76CB-5024FF1C1020}"/>
              </a:ext>
            </a:extLst>
          </p:cNvPr>
          <p:cNvSpPr/>
          <p:nvPr/>
        </p:nvSpPr>
        <p:spPr>
          <a:xfrm>
            <a:off x="2675297" y="1908026"/>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 coins arrondis 14">
            <a:extLst>
              <a:ext uri="{FF2B5EF4-FFF2-40B4-BE49-F238E27FC236}">
                <a16:creationId xmlns:a16="http://schemas.microsoft.com/office/drawing/2014/main" id="{B45D92DA-8D7B-9F85-2E47-011DFEF4D990}"/>
              </a:ext>
            </a:extLst>
          </p:cNvPr>
          <p:cNvSpPr/>
          <p:nvPr/>
        </p:nvSpPr>
        <p:spPr>
          <a:xfrm>
            <a:off x="2160345" y="961538"/>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36AEADC-2146-DA5B-5B61-3BFD40B2A9EB}"/>
              </a:ext>
            </a:extLst>
          </p:cNvPr>
          <p:cNvSpPr/>
          <p:nvPr/>
        </p:nvSpPr>
        <p:spPr>
          <a:xfrm>
            <a:off x="6198737" y="1908026"/>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7" name="Rectangle : coins arrondis 16">
            <a:extLst>
              <a:ext uri="{FF2B5EF4-FFF2-40B4-BE49-F238E27FC236}">
                <a16:creationId xmlns:a16="http://schemas.microsoft.com/office/drawing/2014/main" id="{661C7016-A700-0172-1605-7DB8AB7D5275}"/>
              </a:ext>
            </a:extLst>
          </p:cNvPr>
          <p:cNvSpPr/>
          <p:nvPr/>
        </p:nvSpPr>
        <p:spPr>
          <a:xfrm>
            <a:off x="7227036" y="1898178"/>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sp>
        <p:nvSpPr>
          <p:cNvPr id="18" name="Rectangle : coins arrondis 17">
            <a:extLst>
              <a:ext uri="{FF2B5EF4-FFF2-40B4-BE49-F238E27FC236}">
                <a16:creationId xmlns:a16="http://schemas.microsoft.com/office/drawing/2014/main" id="{FB3C3C13-236F-4FE3-005E-D5AA2C6E5C30}"/>
              </a:ext>
            </a:extLst>
          </p:cNvPr>
          <p:cNvSpPr/>
          <p:nvPr/>
        </p:nvSpPr>
        <p:spPr>
          <a:xfrm>
            <a:off x="6712084" y="951690"/>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47B8D537-D2CA-137B-25BC-6A63FB39B976}"/>
              </a:ext>
            </a:extLst>
          </p:cNvPr>
          <p:cNvSpPr txBox="1"/>
          <p:nvPr/>
        </p:nvSpPr>
        <p:spPr>
          <a:xfrm>
            <a:off x="1824998" y="2853670"/>
            <a:ext cx="1793123" cy="307777"/>
          </a:xfrm>
          <a:prstGeom prst="rect">
            <a:avLst/>
          </a:prstGeom>
          <a:noFill/>
        </p:spPr>
        <p:txBody>
          <a:bodyPr wrap="square" rtlCol="0">
            <a:spAutoFit/>
          </a:bodyPr>
          <a:lstStyle/>
          <a:p>
            <a:r>
              <a:rPr lang="fr-FR" b="1" dirty="0">
                <a:solidFill>
                  <a:schemeClr val="accent3">
                    <a:lumMod val="75000"/>
                  </a:schemeClr>
                </a:solidFill>
              </a:rPr>
              <a:t>ROBUSTESSE</a:t>
            </a:r>
          </a:p>
        </p:txBody>
      </p:sp>
      <p:sp>
        <p:nvSpPr>
          <p:cNvPr id="20" name="ZoneTexte 19">
            <a:extLst>
              <a:ext uri="{FF2B5EF4-FFF2-40B4-BE49-F238E27FC236}">
                <a16:creationId xmlns:a16="http://schemas.microsoft.com/office/drawing/2014/main" id="{BF00BA97-C716-031E-9AEB-9CDDE2499C4C}"/>
              </a:ext>
            </a:extLst>
          </p:cNvPr>
          <p:cNvSpPr txBox="1"/>
          <p:nvPr/>
        </p:nvSpPr>
        <p:spPr>
          <a:xfrm>
            <a:off x="6098056" y="2839452"/>
            <a:ext cx="1793123" cy="307777"/>
          </a:xfrm>
          <a:prstGeom prst="rect">
            <a:avLst/>
          </a:prstGeom>
          <a:noFill/>
        </p:spPr>
        <p:txBody>
          <a:bodyPr wrap="square" rtlCol="0">
            <a:spAutoFit/>
          </a:bodyPr>
          <a:lstStyle/>
          <a:p>
            <a:pPr algn="ctr"/>
            <a:r>
              <a:rPr lang="fr-FR" b="1" dirty="0">
                <a:solidFill>
                  <a:srgbClr val="C00000"/>
                </a:solidFill>
              </a:rPr>
              <a:t>DEPENDANCE</a:t>
            </a:r>
          </a:p>
        </p:txBody>
      </p:sp>
      <p:sp>
        <p:nvSpPr>
          <p:cNvPr id="21" name="Rectangle : coins arrondis 20">
            <a:extLst>
              <a:ext uri="{FF2B5EF4-FFF2-40B4-BE49-F238E27FC236}">
                <a16:creationId xmlns:a16="http://schemas.microsoft.com/office/drawing/2014/main" id="{205BD07F-62C4-3C7C-1499-BC970CEE6C1F}"/>
              </a:ext>
            </a:extLst>
          </p:cNvPr>
          <p:cNvSpPr/>
          <p:nvPr/>
        </p:nvSpPr>
        <p:spPr>
          <a:xfrm>
            <a:off x="2160344" y="961537"/>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rPr>
              <a:t>AUTONOMIE</a:t>
            </a:r>
            <a:r>
              <a:rPr lang="fr-FR" sz="900" dirty="0">
                <a:solidFill>
                  <a:schemeClr val="tx1"/>
                </a:solidFill>
              </a:rPr>
              <a:t> </a:t>
            </a:r>
          </a:p>
        </p:txBody>
      </p:sp>
      <p:sp>
        <p:nvSpPr>
          <p:cNvPr id="22" name="Rectangle : coins arrondis 21">
            <a:extLst>
              <a:ext uri="{FF2B5EF4-FFF2-40B4-BE49-F238E27FC236}">
                <a16:creationId xmlns:a16="http://schemas.microsoft.com/office/drawing/2014/main" id="{1153874B-D716-3E4F-D3B8-48C6A373150F}"/>
              </a:ext>
            </a:extLst>
          </p:cNvPr>
          <p:cNvSpPr/>
          <p:nvPr/>
        </p:nvSpPr>
        <p:spPr>
          <a:xfrm>
            <a:off x="1646998" y="1893955"/>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GIR &gt; 4</a:t>
            </a:r>
          </a:p>
        </p:txBody>
      </p:sp>
      <p:sp>
        <p:nvSpPr>
          <p:cNvPr id="24" name="Rectangle : coins arrondis 23">
            <a:extLst>
              <a:ext uri="{FF2B5EF4-FFF2-40B4-BE49-F238E27FC236}">
                <a16:creationId xmlns:a16="http://schemas.microsoft.com/office/drawing/2014/main" id="{AB66EA9E-38B8-DCCD-FB5D-E16586E07022}"/>
              </a:ext>
            </a:extLst>
          </p:cNvPr>
          <p:cNvSpPr/>
          <p:nvPr/>
        </p:nvSpPr>
        <p:spPr>
          <a:xfrm>
            <a:off x="2670309" y="1902812"/>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solidFill>
                  <a:schemeClr val="tx1"/>
                </a:solidFill>
              </a:rPr>
              <a:t>Vie</a:t>
            </a:r>
          </a:p>
          <a:p>
            <a:pPr algn="ctr"/>
            <a:r>
              <a:rPr lang="fr-FR" sz="1800" dirty="0">
                <a:solidFill>
                  <a:schemeClr val="tx1"/>
                </a:solidFill>
              </a:rPr>
              <a:t>sociale</a:t>
            </a:r>
          </a:p>
        </p:txBody>
      </p:sp>
      <p:sp>
        <p:nvSpPr>
          <p:cNvPr id="25" name="Rectangle : coins arrondis 24">
            <a:extLst>
              <a:ext uri="{FF2B5EF4-FFF2-40B4-BE49-F238E27FC236}">
                <a16:creationId xmlns:a16="http://schemas.microsoft.com/office/drawing/2014/main" id="{CEC65AF9-52F4-4ABA-1B02-A60C7FA01F28}"/>
              </a:ext>
            </a:extLst>
          </p:cNvPr>
          <p:cNvSpPr/>
          <p:nvPr/>
        </p:nvSpPr>
        <p:spPr>
          <a:xfrm>
            <a:off x="6712084" y="960796"/>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Perte  </a:t>
            </a:r>
            <a:r>
              <a:rPr lang="fr-FR" sz="1100" b="1" dirty="0">
                <a:solidFill>
                  <a:schemeClr val="bg1"/>
                </a:solidFill>
              </a:rPr>
              <a:t>autonomie</a:t>
            </a:r>
          </a:p>
        </p:txBody>
      </p:sp>
      <p:sp>
        <p:nvSpPr>
          <p:cNvPr id="26" name="Rectangle : coins arrondis 25">
            <a:extLst>
              <a:ext uri="{FF2B5EF4-FFF2-40B4-BE49-F238E27FC236}">
                <a16:creationId xmlns:a16="http://schemas.microsoft.com/office/drawing/2014/main" id="{89DAC93B-547C-AD18-8813-14477B308FAA}"/>
              </a:ext>
            </a:extLst>
          </p:cNvPr>
          <p:cNvSpPr/>
          <p:nvPr/>
        </p:nvSpPr>
        <p:spPr>
          <a:xfrm>
            <a:off x="6198736" y="1924429"/>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GIR ≤ 4</a:t>
            </a:r>
          </a:p>
        </p:txBody>
      </p:sp>
      <p:sp>
        <p:nvSpPr>
          <p:cNvPr id="27" name="Rectangle : coins arrondis 26">
            <a:extLst>
              <a:ext uri="{FF2B5EF4-FFF2-40B4-BE49-F238E27FC236}">
                <a16:creationId xmlns:a16="http://schemas.microsoft.com/office/drawing/2014/main" id="{BF509D90-132C-A8E6-B960-4EBDC82A773C}"/>
              </a:ext>
            </a:extLst>
          </p:cNvPr>
          <p:cNvSpPr/>
          <p:nvPr/>
        </p:nvSpPr>
        <p:spPr>
          <a:xfrm>
            <a:off x="7232024" y="1898177"/>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ISOLEMENT</a:t>
            </a:r>
          </a:p>
        </p:txBody>
      </p:sp>
    </p:spTree>
    <p:extLst>
      <p:ext uri="{BB962C8B-B14F-4D97-AF65-F5344CB8AC3E}">
        <p14:creationId xmlns:p14="http://schemas.microsoft.com/office/powerpoint/2010/main" val="236301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80">
                                          <p:stCondLst>
                                            <p:cond delay="0"/>
                                          </p:stCondLst>
                                        </p:cTn>
                                        <p:tgtEl>
                                          <p:spTgt spid="22"/>
                                        </p:tgtEl>
                                      </p:cBhvr>
                                    </p:animEffect>
                                    <p:anim calcmode="lin" valueType="num">
                                      <p:cBhvr>
                                        <p:cTn id="3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2" dur="26">
                                          <p:stCondLst>
                                            <p:cond delay="650"/>
                                          </p:stCondLst>
                                        </p:cTn>
                                        <p:tgtEl>
                                          <p:spTgt spid="22"/>
                                        </p:tgtEl>
                                      </p:cBhvr>
                                      <p:to x="100000" y="60000"/>
                                    </p:animScale>
                                    <p:animScale>
                                      <p:cBhvr>
                                        <p:cTn id="43" dur="166" decel="50000">
                                          <p:stCondLst>
                                            <p:cond delay="676"/>
                                          </p:stCondLst>
                                        </p:cTn>
                                        <p:tgtEl>
                                          <p:spTgt spid="22"/>
                                        </p:tgtEl>
                                      </p:cBhvr>
                                      <p:to x="100000" y="100000"/>
                                    </p:animScale>
                                    <p:animScale>
                                      <p:cBhvr>
                                        <p:cTn id="44" dur="26">
                                          <p:stCondLst>
                                            <p:cond delay="1312"/>
                                          </p:stCondLst>
                                        </p:cTn>
                                        <p:tgtEl>
                                          <p:spTgt spid="22"/>
                                        </p:tgtEl>
                                      </p:cBhvr>
                                      <p:to x="100000" y="80000"/>
                                    </p:animScale>
                                    <p:animScale>
                                      <p:cBhvr>
                                        <p:cTn id="45" dur="166" decel="50000">
                                          <p:stCondLst>
                                            <p:cond delay="1338"/>
                                          </p:stCondLst>
                                        </p:cTn>
                                        <p:tgtEl>
                                          <p:spTgt spid="22"/>
                                        </p:tgtEl>
                                      </p:cBhvr>
                                      <p:to x="100000" y="100000"/>
                                    </p:animScale>
                                    <p:animScale>
                                      <p:cBhvr>
                                        <p:cTn id="46" dur="26">
                                          <p:stCondLst>
                                            <p:cond delay="1642"/>
                                          </p:stCondLst>
                                        </p:cTn>
                                        <p:tgtEl>
                                          <p:spTgt spid="22"/>
                                        </p:tgtEl>
                                      </p:cBhvr>
                                      <p:to x="100000" y="90000"/>
                                    </p:animScale>
                                    <p:animScale>
                                      <p:cBhvr>
                                        <p:cTn id="47" dur="166" decel="50000">
                                          <p:stCondLst>
                                            <p:cond delay="1668"/>
                                          </p:stCondLst>
                                        </p:cTn>
                                        <p:tgtEl>
                                          <p:spTgt spid="22"/>
                                        </p:tgtEl>
                                      </p:cBhvr>
                                      <p:to x="100000" y="100000"/>
                                    </p:animScale>
                                    <p:animScale>
                                      <p:cBhvr>
                                        <p:cTn id="48" dur="26">
                                          <p:stCondLst>
                                            <p:cond delay="1808"/>
                                          </p:stCondLst>
                                        </p:cTn>
                                        <p:tgtEl>
                                          <p:spTgt spid="22"/>
                                        </p:tgtEl>
                                      </p:cBhvr>
                                      <p:to x="100000" y="95000"/>
                                    </p:animScale>
                                    <p:animScale>
                                      <p:cBhvr>
                                        <p:cTn id="49" dur="166" decel="50000">
                                          <p:stCondLst>
                                            <p:cond delay="1834"/>
                                          </p:stCondLst>
                                        </p:cTn>
                                        <p:tgtEl>
                                          <p:spTgt spid="22"/>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randombar(horizont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17" grpId="0" animBg="1"/>
      <p:bldP spid="18" grpId="0" animBg="1"/>
      <p:bldP spid="19" grpId="0"/>
      <p:bldP spid="20" grpId="0"/>
      <p:bldP spid="21" grpId="0" animBg="1"/>
      <p:bldP spid="22"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229AF1-CED1-C68E-F31D-6F6AA8D3ACB5}"/>
              </a:ext>
            </a:extLst>
          </p:cNvPr>
          <p:cNvSpPr>
            <a:spLocks noGrp="1"/>
          </p:cNvSpPr>
          <p:nvPr>
            <p:ph type="title"/>
          </p:nvPr>
        </p:nvSpPr>
        <p:spPr>
          <a:xfrm>
            <a:off x="685332" y="463888"/>
            <a:ext cx="7773338" cy="267891"/>
          </a:xfrm>
        </p:spPr>
        <p:txBody>
          <a:bodyPr>
            <a:normAutofit fontScale="90000"/>
          </a:bodyPr>
          <a:lstStyle/>
          <a:p>
            <a:r>
              <a:rPr lang="fr-FR" dirty="0"/>
              <a:t>TESTS DE CONCENTRATION</a:t>
            </a:r>
          </a:p>
        </p:txBody>
      </p:sp>
      <p:sp>
        <p:nvSpPr>
          <p:cNvPr id="5" name="Espace réservé du pied de page 4">
            <a:extLst>
              <a:ext uri="{FF2B5EF4-FFF2-40B4-BE49-F238E27FC236}">
                <a16:creationId xmlns:a16="http://schemas.microsoft.com/office/drawing/2014/main" id="{A263D708-1F87-2BE6-468F-8D6BB12F80DE}"/>
              </a:ext>
            </a:extLst>
          </p:cNvPr>
          <p:cNvSpPr>
            <a:spLocks noGrp="1"/>
          </p:cNvSpPr>
          <p:nvPr>
            <p:ph type="ftr" sz="quarter" idx="11"/>
          </p:nvPr>
        </p:nvSpPr>
        <p:spPr>
          <a:xfrm>
            <a:off x="0" y="4807288"/>
            <a:ext cx="9284771" cy="336212"/>
          </a:xfrm>
        </p:spPr>
        <p:txBody>
          <a:bodyPr/>
          <a:lstStyle/>
          <a:p>
            <a:r>
              <a:rPr lang="fr-FR" dirty="0"/>
              <a:t>Printemps de la CPTS 15 avril 2023                                                                     Carole Lahens Infirmière dépistage de la fragilité à domicile Gérontopole Toulouse et pilote du parcours ICOPE CPTS Tarbes Adour </a:t>
            </a:r>
          </a:p>
        </p:txBody>
      </p:sp>
      <p:sp>
        <p:nvSpPr>
          <p:cNvPr id="10" name="Rectangle 9">
            <a:extLst>
              <a:ext uri="{FF2B5EF4-FFF2-40B4-BE49-F238E27FC236}">
                <a16:creationId xmlns:a16="http://schemas.microsoft.com/office/drawing/2014/main" id="{261A4AEE-FBC0-EA0E-FA40-16CF08A27E7D}"/>
              </a:ext>
            </a:extLst>
          </p:cNvPr>
          <p:cNvSpPr/>
          <p:nvPr/>
        </p:nvSpPr>
        <p:spPr>
          <a:xfrm rot="744305">
            <a:off x="1138187" y="2825235"/>
            <a:ext cx="6867626" cy="336212"/>
          </a:xfrm>
          <a:prstGeom prst="rect">
            <a:avLst/>
          </a:prstGeom>
          <a:gradFill flip="none" rotWithShape="1">
            <a:gsLst>
              <a:gs pos="0">
                <a:srgbClr val="FFC000"/>
              </a:gs>
              <a:gs pos="50000">
                <a:srgbClr val="FFFF00">
                  <a:shade val="67500"/>
                  <a:satMod val="115000"/>
                </a:srgbClr>
              </a:gs>
              <a:gs pos="100000">
                <a:srgbClr val="FFFF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4B93B078-60EA-8301-3BCC-F1573DCA5D45}"/>
              </a:ext>
            </a:extLst>
          </p:cNvPr>
          <p:cNvSpPr/>
          <p:nvPr/>
        </p:nvSpPr>
        <p:spPr>
          <a:xfrm>
            <a:off x="4054563" y="3202162"/>
            <a:ext cx="1256097" cy="1386038"/>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BF00BA97-C716-031E-9AEB-9CDDE2499C4C}"/>
              </a:ext>
            </a:extLst>
          </p:cNvPr>
          <p:cNvSpPr txBox="1"/>
          <p:nvPr/>
        </p:nvSpPr>
        <p:spPr>
          <a:xfrm rot="843592">
            <a:off x="5861641" y="3327551"/>
            <a:ext cx="1793123" cy="307777"/>
          </a:xfrm>
          <a:prstGeom prst="rect">
            <a:avLst/>
          </a:prstGeom>
          <a:noFill/>
        </p:spPr>
        <p:txBody>
          <a:bodyPr wrap="square" rtlCol="0">
            <a:spAutoFit/>
          </a:bodyPr>
          <a:lstStyle/>
          <a:p>
            <a:r>
              <a:rPr lang="fr-FR" b="1" dirty="0">
                <a:solidFill>
                  <a:srgbClr val="C00000"/>
                </a:solidFill>
              </a:rPr>
              <a:t>DEPENDANCE</a:t>
            </a:r>
          </a:p>
        </p:txBody>
      </p:sp>
      <p:sp>
        <p:nvSpPr>
          <p:cNvPr id="21" name="Rectangle : coins arrondis 20">
            <a:extLst>
              <a:ext uri="{FF2B5EF4-FFF2-40B4-BE49-F238E27FC236}">
                <a16:creationId xmlns:a16="http://schemas.microsoft.com/office/drawing/2014/main" id="{205BD07F-62C4-3C7C-1499-BC970CEE6C1F}"/>
              </a:ext>
            </a:extLst>
          </p:cNvPr>
          <p:cNvSpPr/>
          <p:nvPr/>
        </p:nvSpPr>
        <p:spPr>
          <a:xfrm rot="659343">
            <a:off x="2498802" y="598930"/>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rPr>
              <a:t>AUTONOMIE</a:t>
            </a:r>
            <a:r>
              <a:rPr lang="fr-FR" sz="900" dirty="0">
                <a:solidFill>
                  <a:schemeClr val="tx1"/>
                </a:solidFill>
              </a:rPr>
              <a:t> </a:t>
            </a:r>
          </a:p>
        </p:txBody>
      </p:sp>
      <p:sp>
        <p:nvSpPr>
          <p:cNvPr id="22" name="Rectangle : coins arrondis 21">
            <a:extLst>
              <a:ext uri="{FF2B5EF4-FFF2-40B4-BE49-F238E27FC236}">
                <a16:creationId xmlns:a16="http://schemas.microsoft.com/office/drawing/2014/main" id="{1153874B-D716-3E4F-D3B8-48C6A373150F}"/>
              </a:ext>
            </a:extLst>
          </p:cNvPr>
          <p:cNvSpPr/>
          <p:nvPr/>
        </p:nvSpPr>
        <p:spPr>
          <a:xfrm rot="774944">
            <a:off x="1635942" y="1326225"/>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GIR &gt; 4</a:t>
            </a:r>
          </a:p>
        </p:txBody>
      </p:sp>
      <p:sp>
        <p:nvSpPr>
          <p:cNvPr id="24" name="Rectangle : coins arrondis 23">
            <a:extLst>
              <a:ext uri="{FF2B5EF4-FFF2-40B4-BE49-F238E27FC236}">
                <a16:creationId xmlns:a16="http://schemas.microsoft.com/office/drawing/2014/main" id="{AB66EA9E-38B8-DCCD-FB5D-E16586E07022}"/>
              </a:ext>
            </a:extLst>
          </p:cNvPr>
          <p:cNvSpPr/>
          <p:nvPr/>
        </p:nvSpPr>
        <p:spPr>
          <a:xfrm rot="757982">
            <a:off x="2730443" y="1582088"/>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solidFill>
                  <a:schemeClr val="tx1"/>
                </a:solidFill>
              </a:rPr>
              <a:t>Vie</a:t>
            </a:r>
          </a:p>
          <a:p>
            <a:pPr algn="ctr"/>
            <a:r>
              <a:rPr lang="fr-FR" sz="1800" dirty="0">
                <a:solidFill>
                  <a:schemeClr val="tx1"/>
                </a:solidFill>
              </a:rPr>
              <a:t>sociale</a:t>
            </a:r>
          </a:p>
        </p:txBody>
      </p:sp>
      <p:sp>
        <p:nvSpPr>
          <p:cNvPr id="25" name="Rectangle : coins arrondis 24">
            <a:extLst>
              <a:ext uri="{FF2B5EF4-FFF2-40B4-BE49-F238E27FC236}">
                <a16:creationId xmlns:a16="http://schemas.microsoft.com/office/drawing/2014/main" id="{CEC65AF9-52F4-4ABA-1B02-A60C7FA01F28}"/>
              </a:ext>
            </a:extLst>
          </p:cNvPr>
          <p:cNvSpPr/>
          <p:nvPr/>
        </p:nvSpPr>
        <p:spPr>
          <a:xfrm rot="867785">
            <a:off x="6622378" y="1328260"/>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Perte  </a:t>
            </a:r>
            <a:r>
              <a:rPr lang="fr-FR" sz="1100" b="1" dirty="0">
                <a:solidFill>
                  <a:schemeClr val="bg1"/>
                </a:solidFill>
              </a:rPr>
              <a:t>autonomie</a:t>
            </a:r>
          </a:p>
        </p:txBody>
      </p:sp>
      <p:sp>
        <p:nvSpPr>
          <p:cNvPr id="26" name="Rectangle : coins arrondis 25">
            <a:extLst>
              <a:ext uri="{FF2B5EF4-FFF2-40B4-BE49-F238E27FC236}">
                <a16:creationId xmlns:a16="http://schemas.microsoft.com/office/drawing/2014/main" id="{89DAC93B-547C-AD18-8813-14477B308FAA}"/>
              </a:ext>
            </a:extLst>
          </p:cNvPr>
          <p:cNvSpPr/>
          <p:nvPr/>
        </p:nvSpPr>
        <p:spPr>
          <a:xfrm rot="867785">
            <a:off x="5826669" y="2056060"/>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GIR ≤ 4</a:t>
            </a:r>
          </a:p>
        </p:txBody>
      </p:sp>
      <p:sp>
        <p:nvSpPr>
          <p:cNvPr id="27" name="Rectangle : coins arrondis 26">
            <a:extLst>
              <a:ext uri="{FF2B5EF4-FFF2-40B4-BE49-F238E27FC236}">
                <a16:creationId xmlns:a16="http://schemas.microsoft.com/office/drawing/2014/main" id="{BF509D90-132C-A8E6-B960-4EBDC82A773C}"/>
              </a:ext>
            </a:extLst>
          </p:cNvPr>
          <p:cNvSpPr/>
          <p:nvPr/>
        </p:nvSpPr>
        <p:spPr>
          <a:xfrm rot="867785">
            <a:off x="6913400" y="2388885"/>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ISOLEMENT</a:t>
            </a:r>
          </a:p>
        </p:txBody>
      </p:sp>
      <p:sp>
        <p:nvSpPr>
          <p:cNvPr id="3" name="ZoneTexte 2">
            <a:extLst>
              <a:ext uri="{FF2B5EF4-FFF2-40B4-BE49-F238E27FC236}">
                <a16:creationId xmlns:a16="http://schemas.microsoft.com/office/drawing/2014/main" id="{DE2344CA-0FA8-972A-D193-85CE6D450094}"/>
              </a:ext>
            </a:extLst>
          </p:cNvPr>
          <p:cNvSpPr txBox="1"/>
          <p:nvPr/>
        </p:nvSpPr>
        <p:spPr>
          <a:xfrm rot="792072">
            <a:off x="3762982" y="2874682"/>
            <a:ext cx="2054994" cy="307777"/>
          </a:xfrm>
          <a:prstGeom prst="rect">
            <a:avLst/>
          </a:prstGeom>
          <a:noFill/>
        </p:spPr>
        <p:txBody>
          <a:bodyPr wrap="square" rtlCol="0">
            <a:spAutoFit/>
          </a:bodyPr>
          <a:lstStyle/>
          <a:p>
            <a:r>
              <a:rPr lang="fr-FR" b="1" dirty="0">
                <a:solidFill>
                  <a:srgbClr val="FF0000"/>
                </a:solidFill>
              </a:rPr>
              <a:t>IRREVERSIBLE</a:t>
            </a:r>
          </a:p>
        </p:txBody>
      </p:sp>
    </p:spTree>
    <p:extLst>
      <p:ext uri="{BB962C8B-B14F-4D97-AF65-F5344CB8AC3E}">
        <p14:creationId xmlns:p14="http://schemas.microsoft.com/office/powerpoint/2010/main" val="331490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grpId="0" nodeType="clickEffect">
                                  <p:stCondLst>
                                    <p:cond delay="0"/>
                                  </p:stCondLst>
                                  <p:childTnLst>
                                    <p:anim calcmode="lin" valueType="num">
                                      <p:cBhvr>
                                        <p:cTn id="12" dur="1000"/>
                                        <p:tgtEl>
                                          <p:spTgt spid="24"/>
                                        </p:tgtEl>
                                        <p:attrNameLst>
                                          <p:attrName>ppt_w</p:attrName>
                                        </p:attrNameLst>
                                      </p:cBhvr>
                                      <p:tavLst>
                                        <p:tav tm="0">
                                          <p:val>
                                            <p:strVal val="ppt_w"/>
                                          </p:val>
                                        </p:tav>
                                        <p:tav tm="100000">
                                          <p:val>
                                            <p:fltVal val="0"/>
                                          </p:val>
                                        </p:tav>
                                      </p:tavLst>
                                    </p:anim>
                                    <p:anim calcmode="lin" valueType="num">
                                      <p:cBhvr>
                                        <p:cTn id="13" dur="1000"/>
                                        <p:tgtEl>
                                          <p:spTgt spid="24"/>
                                        </p:tgtEl>
                                        <p:attrNameLst>
                                          <p:attrName>ppt_h</p:attrName>
                                        </p:attrNameLst>
                                      </p:cBhvr>
                                      <p:tavLst>
                                        <p:tav tm="0">
                                          <p:val>
                                            <p:strVal val="ppt_h"/>
                                          </p:val>
                                        </p:tav>
                                        <p:tav tm="100000">
                                          <p:val>
                                            <p:fltVal val="0"/>
                                          </p:val>
                                        </p:tav>
                                      </p:tavLst>
                                    </p:anim>
                                    <p:anim calcmode="lin" valueType="num">
                                      <p:cBhvr>
                                        <p:cTn id="14" dur="1000"/>
                                        <p:tgtEl>
                                          <p:spTgt spid="24"/>
                                        </p:tgtEl>
                                        <p:attrNameLst>
                                          <p:attrName>style.rotation</p:attrName>
                                        </p:attrNameLst>
                                      </p:cBhvr>
                                      <p:tavLst>
                                        <p:tav tm="0">
                                          <p:val>
                                            <p:fltVal val="0"/>
                                          </p:val>
                                        </p:tav>
                                        <p:tav tm="100000">
                                          <p:val>
                                            <p:fltVal val="90"/>
                                          </p:val>
                                        </p:tav>
                                      </p:tavLst>
                                    </p:anim>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6" presetClass="exit" presetSubtype="0" fill="hold" grpId="0" nodeType="clickEffect">
                                  <p:stCondLst>
                                    <p:cond delay="0"/>
                                  </p:stCondLst>
                                  <p:childTnLst>
                                    <p:animEffect transition="out" filter="wipe(down)">
                                      <p:cBhvr>
                                        <p:cTn id="20" dur="180" accel="50000">
                                          <p:stCondLst>
                                            <p:cond delay="1820"/>
                                          </p:stCondLst>
                                        </p:cTn>
                                        <p:tgtEl>
                                          <p:spTgt spid="22"/>
                                        </p:tgtEl>
                                      </p:cBhvr>
                                    </p:animEffect>
                                    <p:anim calcmode="lin" valueType="num">
                                      <p:cBhvr>
                                        <p:cTn id="21"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22"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23"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4"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7"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28" dur="26">
                                          <p:stCondLst>
                                            <p:cond delay="620"/>
                                          </p:stCondLst>
                                        </p:cTn>
                                        <p:tgtEl>
                                          <p:spTgt spid="22"/>
                                        </p:tgtEl>
                                      </p:cBhvr>
                                      <p:to x="100000" y="60000"/>
                                    </p:animScale>
                                    <p:animScale>
                                      <p:cBhvr>
                                        <p:cTn id="29" dur="166" decel="50000">
                                          <p:stCondLst>
                                            <p:cond delay="646"/>
                                          </p:stCondLst>
                                        </p:cTn>
                                        <p:tgtEl>
                                          <p:spTgt spid="22"/>
                                        </p:tgtEl>
                                      </p:cBhvr>
                                      <p:to x="100000" y="100000"/>
                                    </p:animScale>
                                    <p:animScale>
                                      <p:cBhvr>
                                        <p:cTn id="30" dur="26">
                                          <p:stCondLst>
                                            <p:cond delay="1312"/>
                                          </p:stCondLst>
                                        </p:cTn>
                                        <p:tgtEl>
                                          <p:spTgt spid="22"/>
                                        </p:tgtEl>
                                      </p:cBhvr>
                                      <p:to x="100000" y="80000"/>
                                    </p:animScale>
                                    <p:animScale>
                                      <p:cBhvr>
                                        <p:cTn id="31" dur="166" decel="50000">
                                          <p:stCondLst>
                                            <p:cond delay="1338"/>
                                          </p:stCondLst>
                                        </p:cTn>
                                        <p:tgtEl>
                                          <p:spTgt spid="22"/>
                                        </p:tgtEl>
                                      </p:cBhvr>
                                      <p:to x="100000" y="100000"/>
                                    </p:animScale>
                                    <p:animScale>
                                      <p:cBhvr>
                                        <p:cTn id="32" dur="26">
                                          <p:stCondLst>
                                            <p:cond delay="1642"/>
                                          </p:stCondLst>
                                        </p:cTn>
                                        <p:tgtEl>
                                          <p:spTgt spid="22"/>
                                        </p:tgtEl>
                                      </p:cBhvr>
                                      <p:to x="100000" y="90000"/>
                                    </p:animScale>
                                    <p:animScale>
                                      <p:cBhvr>
                                        <p:cTn id="33" dur="166" decel="50000">
                                          <p:stCondLst>
                                            <p:cond delay="1668"/>
                                          </p:stCondLst>
                                        </p:cTn>
                                        <p:tgtEl>
                                          <p:spTgt spid="22"/>
                                        </p:tgtEl>
                                      </p:cBhvr>
                                      <p:to x="100000" y="100000"/>
                                    </p:animScale>
                                    <p:animScale>
                                      <p:cBhvr>
                                        <p:cTn id="34" dur="26">
                                          <p:stCondLst>
                                            <p:cond delay="1808"/>
                                          </p:stCondLst>
                                        </p:cTn>
                                        <p:tgtEl>
                                          <p:spTgt spid="22"/>
                                        </p:tgtEl>
                                      </p:cBhvr>
                                      <p:to x="100000" y="95000"/>
                                    </p:animScale>
                                    <p:animScale>
                                      <p:cBhvr>
                                        <p:cTn id="35" dur="166" decel="50000">
                                          <p:stCondLst>
                                            <p:cond delay="1834"/>
                                          </p:stCondLst>
                                        </p:cTn>
                                        <p:tgtEl>
                                          <p:spTgt spid="22"/>
                                        </p:tgtEl>
                                      </p:cBhvr>
                                      <p:to x="100000" y="100000"/>
                                    </p:animScale>
                                    <p:set>
                                      <p:cBhvr>
                                        <p:cTn id="36" dur="1" fill="hold">
                                          <p:stCondLst>
                                            <p:cond delay="19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7" presetClass="emph" presetSubtype="0" fill="remove" grpId="0" nodeType="clickEffect">
                                  <p:stCondLst>
                                    <p:cond delay="0"/>
                                  </p:stCondLst>
                                  <p:childTnLst>
                                    <p:animClr clrSpc="rgb" dir="cw">
                                      <p:cBhvr override="childStyle">
                                        <p:cTn id="40" dur="250" autoRev="1" fill="remove"/>
                                        <p:tgtEl>
                                          <p:spTgt spid="3"/>
                                        </p:tgtEl>
                                        <p:attrNameLst>
                                          <p:attrName>style.color</p:attrName>
                                        </p:attrNameLst>
                                      </p:cBhvr>
                                      <p:to>
                                        <a:schemeClr val="bg1"/>
                                      </p:to>
                                    </p:animClr>
                                    <p:animClr clrSpc="rgb" dir="cw">
                                      <p:cBhvr>
                                        <p:cTn id="41" dur="250" autoRev="1" fill="remove"/>
                                        <p:tgtEl>
                                          <p:spTgt spid="3"/>
                                        </p:tgtEl>
                                        <p:attrNameLst>
                                          <p:attrName>fillcolor</p:attrName>
                                        </p:attrNameLst>
                                      </p:cBhvr>
                                      <p:to>
                                        <a:schemeClr val="bg1"/>
                                      </p:to>
                                    </p:animClr>
                                    <p:set>
                                      <p:cBhvr>
                                        <p:cTn id="42" dur="250" autoRev="1" fill="remove"/>
                                        <p:tgtEl>
                                          <p:spTgt spid="3"/>
                                        </p:tgtEl>
                                        <p:attrNameLst>
                                          <p:attrName>fill.type</p:attrName>
                                        </p:attrNameLst>
                                      </p:cBhvr>
                                      <p:to>
                                        <p:strVal val="solid"/>
                                      </p:to>
                                    </p:set>
                                    <p:set>
                                      <p:cBhvr>
                                        <p:cTn id="43"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229AF1-CED1-C68E-F31D-6F6AA8D3ACB5}"/>
              </a:ext>
            </a:extLst>
          </p:cNvPr>
          <p:cNvSpPr>
            <a:spLocks noGrp="1"/>
          </p:cNvSpPr>
          <p:nvPr>
            <p:ph type="title"/>
          </p:nvPr>
        </p:nvSpPr>
        <p:spPr>
          <a:xfrm>
            <a:off x="685332" y="463888"/>
            <a:ext cx="7773338" cy="267891"/>
          </a:xfrm>
        </p:spPr>
        <p:txBody>
          <a:bodyPr>
            <a:normAutofit fontScale="90000"/>
          </a:bodyPr>
          <a:lstStyle/>
          <a:p>
            <a:r>
              <a:rPr lang="fr-FR" dirty="0"/>
              <a:t>TESTS DE CONCENTRATION</a:t>
            </a:r>
          </a:p>
        </p:txBody>
      </p:sp>
      <p:sp>
        <p:nvSpPr>
          <p:cNvPr id="5" name="Espace réservé du pied de page 4">
            <a:extLst>
              <a:ext uri="{FF2B5EF4-FFF2-40B4-BE49-F238E27FC236}">
                <a16:creationId xmlns:a16="http://schemas.microsoft.com/office/drawing/2014/main" id="{A263D708-1F87-2BE6-468F-8D6BB12F80DE}"/>
              </a:ext>
            </a:extLst>
          </p:cNvPr>
          <p:cNvSpPr>
            <a:spLocks noGrp="1"/>
          </p:cNvSpPr>
          <p:nvPr>
            <p:ph type="ftr" sz="quarter" idx="11"/>
          </p:nvPr>
        </p:nvSpPr>
        <p:spPr>
          <a:xfrm>
            <a:off x="0" y="4807288"/>
            <a:ext cx="9284771" cy="336212"/>
          </a:xfrm>
        </p:spPr>
        <p:txBody>
          <a:bodyPr/>
          <a:lstStyle/>
          <a:p>
            <a:r>
              <a:rPr lang="fr-FR" dirty="0"/>
              <a:t>Printemps de la CPTS 15 avril 2023                                                                     Carole Lahens Infirmière dépistage de la fragilité à domicile Gérontopole Toulouse et pilote du parcours ICOPE CPTS Tarbes Adour </a:t>
            </a:r>
          </a:p>
        </p:txBody>
      </p:sp>
      <p:sp>
        <p:nvSpPr>
          <p:cNvPr id="10" name="Rectangle 9">
            <a:extLst>
              <a:ext uri="{FF2B5EF4-FFF2-40B4-BE49-F238E27FC236}">
                <a16:creationId xmlns:a16="http://schemas.microsoft.com/office/drawing/2014/main" id="{261A4AEE-FBC0-EA0E-FA40-16CF08A27E7D}"/>
              </a:ext>
            </a:extLst>
          </p:cNvPr>
          <p:cNvSpPr/>
          <p:nvPr/>
        </p:nvSpPr>
        <p:spPr>
          <a:xfrm>
            <a:off x="1373204" y="2825235"/>
            <a:ext cx="6867626" cy="336212"/>
          </a:xfrm>
          <a:prstGeom prst="rect">
            <a:avLst/>
          </a:prstGeom>
          <a:gradFill flip="none" rotWithShape="1">
            <a:gsLst>
              <a:gs pos="0">
                <a:srgbClr val="FFC000"/>
              </a:gs>
              <a:gs pos="50000">
                <a:srgbClr val="FFFF00">
                  <a:shade val="67500"/>
                  <a:satMod val="115000"/>
                </a:srgbClr>
              </a:gs>
              <a:gs pos="100000">
                <a:srgbClr val="FFFF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4B93B078-60EA-8301-3BCC-F1573DCA5D45}"/>
              </a:ext>
            </a:extLst>
          </p:cNvPr>
          <p:cNvSpPr/>
          <p:nvPr/>
        </p:nvSpPr>
        <p:spPr>
          <a:xfrm>
            <a:off x="4067275" y="3175665"/>
            <a:ext cx="1256097" cy="1386038"/>
          </a:xfrm>
          <a:prstGeom prst="triangle">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2" name="Rectangle : coins arrondis 11">
            <a:extLst>
              <a:ext uri="{FF2B5EF4-FFF2-40B4-BE49-F238E27FC236}">
                <a16:creationId xmlns:a16="http://schemas.microsoft.com/office/drawing/2014/main" id="{33146344-D0ED-3737-1DD0-7A4D9CE65BAA}"/>
              </a:ext>
            </a:extLst>
          </p:cNvPr>
          <p:cNvSpPr/>
          <p:nvPr/>
        </p:nvSpPr>
        <p:spPr>
          <a:xfrm>
            <a:off x="1646998" y="1890780"/>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 coins arrondis 13">
            <a:extLst>
              <a:ext uri="{FF2B5EF4-FFF2-40B4-BE49-F238E27FC236}">
                <a16:creationId xmlns:a16="http://schemas.microsoft.com/office/drawing/2014/main" id="{DA77F1DC-8A48-4051-76CB-5024FF1C1020}"/>
              </a:ext>
            </a:extLst>
          </p:cNvPr>
          <p:cNvSpPr/>
          <p:nvPr/>
        </p:nvSpPr>
        <p:spPr>
          <a:xfrm>
            <a:off x="2675297" y="1908026"/>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 coins arrondis 14">
            <a:extLst>
              <a:ext uri="{FF2B5EF4-FFF2-40B4-BE49-F238E27FC236}">
                <a16:creationId xmlns:a16="http://schemas.microsoft.com/office/drawing/2014/main" id="{B45D92DA-8D7B-9F85-2E47-011DFEF4D990}"/>
              </a:ext>
            </a:extLst>
          </p:cNvPr>
          <p:cNvSpPr/>
          <p:nvPr/>
        </p:nvSpPr>
        <p:spPr>
          <a:xfrm>
            <a:off x="2160345" y="961538"/>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36AEADC-2146-DA5B-5B61-3BFD40B2A9EB}"/>
              </a:ext>
            </a:extLst>
          </p:cNvPr>
          <p:cNvSpPr/>
          <p:nvPr/>
        </p:nvSpPr>
        <p:spPr>
          <a:xfrm>
            <a:off x="6198737" y="1908026"/>
            <a:ext cx="893161" cy="78767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ACCOMPAGNEMENT</a:t>
            </a:r>
          </a:p>
        </p:txBody>
      </p:sp>
      <p:sp>
        <p:nvSpPr>
          <p:cNvPr id="17" name="Rectangle : coins arrondis 16">
            <a:extLst>
              <a:ext uri="{FF2B5EF4-FFF2-40B4-BE49-F238E27FC236}">
                <a16:creationId xmlns:a16="http://schemas.microsoft.com/office/drawing/2014/main" id="{661C7016-A700-0172-1605-7DB8AB7D5275}"/>
              </a:ext>
            </a:extLst>
          </p:cNvPr>
          <p:cNvSpPr/>
          <p:nvPr/>
        </p:nvSpPr>
        <p:spPr>
          <a:xfrm>
            <a:off x="7227036" y="1898178"/>
            <a:ext cx="893161" cy="78767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REEALUATION</a:t>
            </a:r>
          </a:p>
        </p:txBody>
      </p:sp>
      <p:sp>
        <p:nvSpPr>
          <p:cNvPr id="18" name="Rectangle : coins arrondis 17">
            <a:extLst>
              <a:ext uri="{FF2B5EF4-FFF2-40B4-BE49-F238E27FC236}">
                <a16:creationId xmlns:a16="http://schemas.microsoft.com/office/drawing/2014/main" id="{FB3C3C13-236F-4FE3-005E-D5AA2C6E5C30}"/>
              </a:ext>
            </a:extLst>
          </p:cNvPr>
          <p:cNvSpPr/>
          <p:nvPr/>
        </p:nvSpPr>
        <p:spPr>
          <a:xfrm>
            <a:off x="6712084" y="951690"/>
            <a:ext cx="893161" cy="78767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ACTIONS</a:t>
            </a:r>
          </a:p>
        </p:txBody>
      </p:sp>
      <p:sp>
        <p:nvSpPr>
          <p:cNvPr id="19" name="ZoneTexte 18">
            <a:extLst>
              <a:ext uri="{FF2B5EF4-FFF2-40B4-BE49-F238E27FC236}">
                <a16:creationId xmlns:a16="http://schemas.microsoft.com/office/drawing/2014/main" id="{47B8D537-D2CA-137B-25BC-6A63FB39B976}"/>
              </a:ext>
            </a:extLst>
          </p:cNvPr>
          <p:cNvSpPr txBox="1"/>
          <p:nvPr/>
        </p:nvSpPr>
        <p:spPr>
          <a:xfrm>
            <a:off x="1743460" y="2860779"/>
            <a:ext cx="1793123" cy="307777"/>
          </a:xfrm>
          <a:prstGeom prst="rect">
            <a:avLst/>
          </a:prstGeom>
          <a:noFill/>
        </p:spPr>
        <p:txBody>
          <a:bodyPr wrap="square" rtlCol="0">
            <a:spAutoFit/>
          </a:bodyPr>
          <a:lstStyle/>
          <a:p>
            <a:pPr algn="ctr"/>
            <a:r>
              <a:rPr lang="fr-FR" b="1" dirty="0">
                <a:solidFill>
                  <a:schemeClr val="accent3">
                    <a:lumMod val="50000"/>
                  </a:schemeClr>
                </a:solidFill>
              </a:rPr>
              <a:t>ROBUSTESSE</a:t>
            </a:r>
          </a:p>
        </p:txBody>
      </p:sp>
      <p:sp>
        <p:nvSpPr>
          <p:cNvPr id="20" name="ZoneTexte 19">
            <a:extLst>
              <a:ext uri="{FF2B5EF4-FFF2-40B4-BE49-F238E27FC236}">
                <a16:creationId xmlns:a16="http://schemas.microsoft.com/office/drawing/2014/main" id="{BF00BA97-C716-031E-9AEB-9CDDE2499C4C}"/>
              </a:ext>
            </a:extLst>
          </p:cNvPr>
          <p:cNvSpPr txBox="1"/>
          <p:nvPr/>
        </p:nvSpPr>
        <p:spPr>
          <a:xfrm>
            <a:off x="6262102" y="2828040"/>
            <a:ext cx="1793123" cy="307777"/>
          </a:xfrm>
          <a:prstGeom prst="rect">
            <a:avLst/>
          </a:prstGeom>
          <a:noFill/>
        </p:spPr>
        <p:txBody>
          <a:bodyPr wrap="square" rtlCol="0">
            <a:spAutoFit/>
          </a:bodyPr>
          <a:lstStyle/>
          <a:p>
            <a:pPr algn="ctr"/>
            <a:r>
              <a:rPr lang="fr-FR" b="1" dirty="0">
                <a:solidFill>
                  <a:srgbClr val="C00000"/>
                </a:solidFill>
              </a:rPr>
              <a:t>DEPENDANCE</a:t>
            </a:r>
          </a:p>
        </p:txBody>
      </p:sp>
      <p:sp>
        <p:nvSpPr>
          <p:cNvPr id="21" name="Rectangle : coins arrondis 20">
            <a:extLst>
              <a:ext uri="{FF2B5EF4-FFF2-40B4-BE49-F238E27FC236}">
                <a16:creationId xmlns:a16="http://schemas.microsoft.com/office/drawing/2014/main" id="{205BD07F-62C4-3C7C-1499-BC970CEE6C1F}"/>
              </a:ext>
            </a:extLst>
          </p:cNvPr>
          <p:cNvSpPr/>
          <p:nvPr/>
        </p:nvSpPr>
        <p:spPr>
          <a:xfrm>
            <a:off x="2160344" y="961537"/>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rPr>
              <a:t>AUTONOMIE</a:t>
            </a:r>
            <a:r>
              <a:rPr lang="fr-FR" sz="900" dirty="0">
                <a:solidFill>
                  <a:schemeClr val="tx1"/>
                </a:solidFill>
              </a:rPr>
              <a:t> </a:t>
            </a:r>
          </a:p>
        </p:txBody>
      </p:sp>
      <p:sp>
        <p:nvSpPr>
          <p:cNvPr id="22" name="Rectangle : coins arrondis 21">
            <a:extLst>
              <a:ext uri="{FF2B5EF4-FFF2-40B4-BE49-F238E27FC236}">
                <a16:creationId xmlns:a16="http://schemas.microsoft.com/office/drawing/2014/main" id="{1153874B-D716-3E4F-D3B8-48C6A373150F}"/>
              </a:ext>
            </a:extLst>
          </p:cNvPr>
          <p:cNvSpPr/>
          <p:nvPr/>
        </p:nvSpPr>
        <p:spPr>
          <a:xfrm>
            <a:off x="1646998" y="1893955"/>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GIR &gt; 4</a:t>
            </a:r>
          </a:p>
        </p:txBody>
      </p:sp>
      <p:sp>
        <p:nvSpPr>
          <p:cNvPr id="24" name="Rectangle : coins arrondis 23">
            <a:extLst>
              <a:ext uri="{FF2B5EF4-FFF2-40B4-BE49-F238E27FC236}">
                <a16:creationId xmlns:a16="http://schemas.microsoft.com/office/drawing/2014/main" id="{AB66EA9E-38B8-DCCD-FB5D-E16586E07022}"/>
              </a:ext>
            </a:extLst>
          </p:cNvPr>
          <p:cNvSpPr/>
          <p:nvPr/>
        </p:nvSpPr>
        <p:spPr>
          <a:xfrm>
            <a:off x="2670309" y="1902812"/>
            <a:ext cx="893161" cy="78767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solidFill>
                  <a:schemeClr val="tx1"/>
                </a:solidFill>
              </a:rPr>
              <a:t>Vie</a:t>
            </a:r>
          </a:p>
          <a:p>
            <a:pPr algn="ctr"/>
            <a:r>
              <a:rPr lang="fr-FR" sz="1800" dirty="0">
                <a:solidFill>
                  <a:schemeClr val="tx1"/>
                </a:solidFill>
              </a:rPr>
              <a:t>sociale</a:t>
            </a:r>
          </a:p>
        </p:txBody>
      </p:sp>
      <p:sp>
        <p:nvSpPr>
          <p:cNvPr id="25" name="Rectangle : coins arrondis 24">
            <a:extLst>
              <a:ext uri="{FF2B5EF4-FFF2-40B4-BE49-F238E27FC236}">
                <a16:creationId xmlns:a16="http://schemas.microsoft.com/office/drawing/2014/main" id="{CEC65AF9-52F4-4ABA-1B02-A60C7FA01F28}"/>
              </a:ext>
            </a:extLst>
          </p:cNvPr>
          <p:cNvSpPr/>
          <p:nvPr/>
        </p:nvSpPr>
        <p:spPr>
          <a:xfrm>
            <a:off x="6712082" y="961862"/>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Perte  </a:t>
            </a:r>
            <a:r>
              <a:rPr lang="fr-FR" sz="1100" b="1" dirty="0">
                <a:solidFill>
                  <a:schemeClr val="bg1"/>
                </a:solidFill>
              </a:rPr>
              <a:t>autonomie</a:t>
            </a:r>
          </a:p>
        </p:txBody>
      </p:sp>
      <p:sp>
        <p:nvSpPr>
          <p:cNvPr id="26" name="Rectangle : coins arrondis 25">
            <a:extLst>
              <a:ext uri="{FF2B5EF4-FFF2-40B4-BE49-F238E27FC236}">
                <a16:creationId xmlns:a16="http://schemas.microsoft.com/office/drawing/2014/main" id="{89DAC93B-547C-AD18-8813-14477B308FAA}"/>
              </a:ext>
            </a:extLst>
          </p:cNvPr>
          <p:cNvSpPr/>
          <p:nvPr/>
        </p:nvSpPr>
        <p:spPr>
          <a:xfrm>
            <a:off x="6198737" y="1908026"/>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GIR ≤ 4</a:t>
            </a:r>
          </a:p>
        </p:txBody>
      </p:sp>
      <p:sp>
        <p:nvSpPr>
          <p:cNvPr id="27" name="Rectangle : coins arrondis 26">
            <a:extLst>
              <a:ext uri="{FF2B5EF4-FFF2-40B4-BE49-F238E27FC236}">
                <a16:creationId xmlns:a16="http://schemas.microsoft.com/office/drawing/2014/main" id="{BF509D90-132C-A8E6-B960-4EBDC82A773C}"/>
              </a:ext>
            </a:extLst>
          </p:cNvPr>
          <p:cNvSpPr/>
          <p:nvPr/>
        </p:nvSpPr>
        <p:spPr>
          <a:xfrm>
            <a:off x="7227036" y="1902809"/>
            <a:ext cx="893161" cy="7876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ISOLEMENT</a:t>
            </a:r>
          </a:p>
        </p:txBody>
      </p:sp>
      <p:sp>
        <p:nvSpPr>
          <p:cNvPr id="3" name="Flèche : bas 2">
            <a:extLst>
              <a:ext uri="{FF2B5EF4-FFF2-40B4-BE49-F238E27FC236}">
                <a16:creationId xmlns:a16="http://schemas.microsoft.com/office/drawing/2014/main" id="{0D81CB5F-F37F-3125-9061-56D39AD1493E}"/>
              </a:ext>
            </a:extLst>
          </p:cNvPr>
          <p:cNvSpPr/>
          <p:nvPr/>
        </p:nvSpPr>
        <p:spPr>
          <a:xfrm>
            <a:off x="4536506" y="2035071"/>
            <a:ext cx="317634" cy="5535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2" name="Picture 2" descr="ICOPE - Un programme pour prévenir la dépendance | Agence régionale de  santé Occitanie">
            <a:extLst>
              <a:ext uri="{FF2B5EF4-FFF2-40B4-BE49-F238E27FC236}">
                <a16:creationId xmlns:a16="http://schemas.microsoft.com/office/drawing/2014/main" id="{9B1C0ED0-DB63-E133-17E0-B17245878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472" y="905396"/>
            <a:ext cx="1903362" cy="127817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F40FA1A-A164-2891-D109-CD696CD1BEED}"/>
              </a:ext>
            </a:extLst>
          </p:cNvPr>
          <p:cNvSpPr txBox="1"/>
          <p:nvPr/>
        </p:nvSpPr>
        <p:spPr>
          <a:xfrm>
            <a:off x="6262100" y="2839306"/>
            <a:ext cx="1793123" cy="307777"/>
          </a:xfrm>
          <a:prstGeom prst="rect">
            <a:avLst/>
          </a:prstGeom>
          <a:noFill/>
        </p:spPr>
        <p:txBody>
          <a:bodyPr wrap="square" rtlCol="0">
            <a:spAutoFit/>
          </a:bodyPr>
          <a:lstStyle/>
          <a:p>
            <a:pPr algn="ctr"/>
            <a:r>
              <a:rPr lang="fr-FR" b="1" dirty="0">
                <a:solidFill>
                  <a:schemeClr val="accent1">
                    <a:lumMod val="75000"/>
                  </a:schemeClr>
                </a:solidFill>
              </a:rPr>
              <a:t>FRAGILITE</a:t>
            </a:r>
          </a:p>
        </p:txBody>
      </p:sp>
      <p:sp>
        <p:nvSpPr>
          <p:cNvPr id="6" name="Flèche : gauche 5">
            <a:extLst>
              <a:ext uri="{FF2B5EF4-FFF2-40B4-BE49-F238E27FC236}">
                <a16:creationId xmlns:a16="http://schemas.microsoft.com/office/drawing/2014/main" id="{8F589957-5394-6F3A-86E7-2F464B9D61A1}"/>
              </a:ext>
            </a:extLst>
          </p:cNvPr>
          <p:cNvSpPr/>
          <p:nvPr/>
        </p:nvSpPr>
        <p:spPr>
          <a:xfrm>
            <a:off x="3719804" y="2904931"/>
            <a:ext cx="746449" cy="1244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60E44E-B154-2BDC-27CD-25217A5DB051}"/>
              </a:ext>
            </a:extLst>
          </p:cNvPr>
          <p:cNvSpPr txBox="1"/>
          <p:nvPr/>
        </p:nvSpPr>
        <p:spPr>
          <a:xfrm>
            <a:off x="4405614" y="2806046"/>
            <a:ext cx="1793123" cy="307777"/>
          </a:xfrm>
          <a:prstGeom prst="rect">
            <a:avLst/>
          </a:prstGeom>
          <a:noFill/>
        </p:spPr>
        <p:txBody>
          <a:bodyPr wrap="square" rtlCol="0">
            <a:spAutoFit/>
          </a:bodyPr>
          <a:lstStyle/>
          <a:p>
            <a:pPr algn="ctr"/>
            <a:r>
              <a:rPr lang="fr-FR" b="1" dirty="0">
                <a:solidFill>
                  <a:schemeClr val="accent3">
                    <a:lumMod val="50000"/>
                  </a:schemeClr>
                </a:solidFill>
              </a:rPr>
              <a:t>REVERSIBLE</a:t>
            </a:r>
          </a:p>
        </p:txBody>
      </p:sp>
    </p:spTree>
    <p:extLst>
      <p:ext uri="{BB962C8B-B14F-4D97-AF65-F5344CB8AC3E}">
        <p14:creationId xmlns:p14="http://schemas.microsoft.com/office/powerpoint/2010/main" val="396570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xit" presetSubtype="0" fill="hold" grpId="0" nodeType="clickEffect">
                                  <p:stCondLst>
                                    <p:cond delay="0"/>
                                  </p:stCondLst>
                                  <p:childTnLst>
                                    <p:animEffect transition="out" filter="fade">
                                      <p:cBhvr>
                                        <p:cTn id="14" dur="2000"/>
                                        <p:tgtEl>
                                          <p:spTgt spid="25"/>
                                        </p:tgtEl>
                                      </p:cBhvr>
                                    </p:animEffect>
                                    <p:anim calcmode="lin" valueType="num">
                                      <p:cBhvr>
                                        <p:cTn id="15" dur="2000"/>
                                        <p:tgtEl>
                                          <p:spTgt spid="2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25"/>
                                        </p:tgtEl>
                                        <p:attrNameLst>
                                          <p:attrName>ppt_h</p:attrName>
                                        </p:attrNameLst>
                                      </p:cBhvr>
                                      <p:tavLst>
                                        <p:tav tm="0">
                                          <p:val>
                                            <p:strVal val="ppt_h"/>
                                          </p:val>
                                        </p:tav>
                                        <p:tav tm="100000">
                                          <p:val>
                                            <p:strVal val="ppt_h"/>
                                          </p:val>
                                        </p:tav>
                                      </p:tavLst>
                                    </p:anim>
                                    <p:set>
                                      <p:cBhvr>
                                        <p:cTn id="17" dur="1" fill="hold">
                                          <p:stCondLst>
                                            <p:cond delay="1999"/>
                                          </p:stCondLst>
                                        </p:cTn>
                                        <p:tgtEl>
                                          <p:spTgt spid="25"/>
                                        </p:tgtEl>
                                        <p:attrNameLst>
                                          <p:attrName>style.visibility</p:attrName>
                                        </p:attrNameLst>
                                      </p:cBhvr>
                                      <p:to>
                                        <p:strVal val="hidden"/>
                                      </p:to>
                                    </p:set>
                                  </p:childTnLst>
                                </p:cTn>
                              </p:par>
                              <p:par>
                                <p:cTn id="18" presetID="53" presetClass="exit" presetSubtype="32" fill="hold" grpId="0" nodeType="withEffect">
                                  <p:stCondLst>
                                    <p:cond delay="0"/>
                                  </p:stCondLst>
                                  <p:childTnLst>
                                    <p:anim calcmode="lin" valueType="num">
                                      <p:cBhvr>
                                        <p:cTn id="19" dur="500"/>
                                        <p:tgtEl>
                                          <p:spTgt spid="20"/>
                                        </p:tgtEl>
                                        <p:attrNameLst>
                                          <p:attrName>ppt_w</p:attrName>
                                        </p:attrNameLst>
                                      </p:cBhvr>
                                      <p:tavLst>
                                        <p:tav tm="0">
                                          <p:val>
                                            <p:strVal val="ppt_w"/>
                                          </p:val>
                                        </p:tav>
                                        <p:tav tm="100000">
                                          <p:val>
                                            <p:fltVal val="0"/>
                                          </p:val>
                                        </p:tav>
                                      </p:tavLst>
                                    </p:anim>
                                    <p:anim calcmode="lin" valueType="num">
                                      <p:cBhvr>
                                        <p:cTn id="20" dur="500"/>
                                        <p:tgtEl>
                                          <p:spTgt spid="20"/>
                                        </p:tgtEl>
                                        <p:attrNameLst>
                                          <p:attrName>ppt_h</p:attrName>
                                        </p:attrNameLst>
                                      </p:cBhvr>
                                      <p:tavLst>
                                        <p:tav tm="0">
                                          <p:val>
                                            <p:strVal val="ppt_h"/>
                                          </p:val>
                                        </p:tav>
                                        <p:tav tm="100000">
                                          <p:val>
                                            <p:fltVal val="0"/>
                                          </p:val>
                                        </p:tav>
                                      </p:tavLst>
                                    </p:anim>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26"/>
                                        </p:tgtEl>
                                      </p:cBhvr>
                                    </p:animEffect>
                                    <p:set>
                                      <p:cBhvr>
                                        <p:cTn id="27" dur="1" fill="hold">
                                          <p:stCondLst>
                                            <p:cond delay="19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grpId="0" nodeType="clickEffect">
                                  <p:stCondLst>
                                    <p:cond delay="0"/>
                                  </p:stCondLst>
                                  <p:childTnLst>
                                    <p:anim calcmode="lin" valueType="num">
                                      <p:cBhvr>
                                        <p:cTn id="31" dur="1000"/>
                                        <p:tgtEl>
                                          <p:spTgt spid="27"/>
                                        </p:tgtEl>
                                        <p:attrNameLst>
                                          <p:attrName>ppt_w</p:attrName>
                                        </p:attrNameLst>
                                      </p:cBhvr>
                                      <p:tavLst>
                                        <p:tav tm="0">
                                          <p:val>
                                            <p:strVal val="ppt_w"/>
                                          </p:val>
                                        </p:tav>
                                        <p:tav tm="100000">
                                          <p:val>
                                            <p:fltVal val="0"/>
                                          </p:val>
                                        </p:tav>
                                      </p:tavLst>
                                    </p:anim>
                                    <p:anim calcmode="lin" valueType="num">
                                      <p:cBhvr>
                                        <p:cTn id="32" dur="1000"/>
                                        <p:tgtEl>
                                          <p:spTgt spid="27"/>
                                        </p:tgtEl>
                                        <p:attrNameLst>
                                          <p:attrName>ppt_h</p:attrName>
                                        </p:attrNameLst>
                                      </p:cBhvr>
                                      <p:tavLst>
                                        <p:tav tm="0">
                                          <p:val>
                                            <p:strVal val="ppt_h"/>
                                          </p:val>
                                        </p:tav>
                                        <p:tav tm="100000">
                                          <p:val>
                                            <p:fltVal val="0"/>
                                          </p:val>
                                        </p:tav>
                                      </p:tavLst>
                                    </p:anim>
                                    <p:anim calcmode="lin" valueType="num">
                                      <p:cBhvr>
                                        <p:cTn id="33" dur="1000"/>
                                        <p:tgtEl>
                                          <p:spTgt spid="27"/>
                                        </p:tgtEl>
                                        <p:attrNameLst>
                                          <p:attrName>style.rotation</p:attrName>
                                        </p:attrNameLst>
                                      </p:cBhvr>
                                      <p:tavLst>
                                        <p:tav tm="0">
                                          <p:val>
                                            <p:fltVal val="0"/>
                                          </p:val>
                                        </p:tav>
                                        <p:tav tm="100000">
                                          <p:val>
                                            <p:fltVal val="90"/>
                                          </p:val>
                                        </p:tav>
                                      </p:tavLst>
                                    </p:anim>
                                    <p:animEffect transition="out" filter="fade">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grpId="0" nodeType="clickEffect">
                                  <p:stCondLst>
                                    <p:cond delay="0"/>
                                  </p:stCondLst>
                                  <p:childTnLst>
                                    <p:animRot by="21600000">
                                      <p:cBhvr>
                                        <p:cTn id="44" dur="2000" fill="hold"/>
                                        <p:tgtEl>
                                          <p:spTgt spid="19"/>
                                        </p:tgtEl>
                                        <p:attrNameLst>
                                          <p:attrName>r</p:attrName>
                                        </p:attrNameLst>
                                      </p:cBhvr>
                                    </p:animRot>
                                  </p:childTnLst>
                                </p:cTn>
                              </p:par>
                              <p:par>
                                <p:cTn id="45" presetID="26"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5" grpId="0" animBg="1"/>
      <p:bldP spid="26" grpId="0" animBg="1"/>
      <p:bldP spid="27" grpId="0" animBg="1"/>
      <p:bldP spid="4"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2F1003-2D01-D226-2E0A-FF2657CFB7FE}"/>
              </a:ext>
            </a:extLst>
          </p:cNvPr>
          <p:cNvSpPr txBox="1"/>
          <p:nvPr/>
        </p:nvSpPr>
        <p:spPr>
          <a:xfrm>
            <a:off x="376919" y="358694"/>
            <a:ext cx="4572000" cy="954107"/>
          </a:xfrm>
          <a:prstGeom prst="rect">
            <a:avLst/>
          </a:prstGeom>
          <a:noFill/>
        </p:spPr>
        <p:txBody>
          <a:bodyPr wrap="square">
            <a:spAutoFit/>
          </a:bodyPr>
          <a:lstStyle/>
          <a:p>
            <a:r>
              <a:rPr lang="fr-FR" b="0" i="0" dirty="0">
                <a:solidFill>
                  <a:srgbClr val="3F7483"/>
                </a:solidFill>
                <a:effectLst/>
                <a:latin typeface="Montserrat" panose="00000500000000000000" pitchFamily="2" charset="0"/>
              </a:rPr>
              <a:t>l’espérance de vie en bonne santé, c’est-à-dire le nombre d’années qu’une personne peut compter vivre sans souffrir d’incapacité dans les gestes de la vie quotidienne,</a:t>
            </a:r>
            <a:endParaRPr lang="fr-FR" dirty="0"/>
          </a:p>
        </p:txBody>
      </p:sp>
      <p:pic>
        <p:nvPicPr>
          <p:cNvPr id="6146" name="Picture 2" descr="Gérard Trémège - Site officiel de la Ville de Tarbes">
            <a:extLst>
              <a:ext uri="{FF2B5EF4-FFF2-40B4-BE49-F238E27FC236}">
                <a16:creationId xmlns:a16="http://schemas.microsoft.com/office/drawing/2014/main" id="{CC53751F-1A98-D817-5F20-CD8A10F84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214" y="1409922"/>
            <a:ext cx="2143265" cy="27433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C34B4BF-B120-1021-B772-E04ADB216EC4}"/>
              </a:ext>
            </a:extLst>
          </p:cNvPr>
          <p:cNvSpPr txBox="1"/>
          <p:nvPr/>
        </p:nvSpPr>
        <p:spPr>
          <a:xfrm>
            <a:off x="5678905" y="649705"/>
            <a:ext cx="2974206" cy="707886"/>
          </a:xfrm>
          <a:prstGeom prst="rect">
            <a:avLst/>
          </a:prstGeom>
          <a:noFill/>
        </p:spPr>
        <p:txBody>
          <a:bodyPr wrap="square" rtlCol="0">
            <a:spAutoFit/>
          </a:bodyPr>
          <a:lstStyle/>
          <a:p>
            <a:r>
              <a:rPr lang="fr-FR" sz="2000" b="1" dirty="0">
                <a:solidFill>
                  <a:schemeClr val="accent3">
                    <a:lumMod val="75000"/>
                  </a:schemeClr>
                </a:solidFill>
              </a:rPr>
              <a:t>=    Patients robustes</a:t>
            </a:r>
          </a:p>
          <a:p>
            <a:r>
              <a:rPr lang="fr-FR" sz="2000" b="1" dirty="0">
                <a:solidFill>
                  <a:schemeClr val="accent3">
                    <a:lumMod val="75000"/>
                  </a:schemeClr>
                </a:solidFill>
              </a:rPr>
              <a:t>=             ICOPE</a:t>
            </a:r>
          </a:p>
        </p:txBody>
      </p:sp>
      <p:pic>
        <p:nvPicPr>
          <p:cNvPr id="6148" name="Picture 4" descr="Coronavirus : &quot;Le vaccin est une arme efficace&quot; selon le Dr Pierre Mesthé,  médecin généraliste à Tarbes - ladepeche.fr">
            <a:extLst>
              <a:ext uri="{FF2B5EF4-FFF2-40B4-BE49-F238E27FC236}">
                <a16:creationId xmlns:a16="http://schemas.microsoft.com/office/drawing/2014/main" id="{48EFC795-9ADF-728B-CE62-B0097327D6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16" r="4411"/>
          <a:stretch/>
        </p:blipFill>
        <p:spPr bwMode="auto">
          <a:xfrm>
            <a:off x="429521" y="1487449"/>
            <a:ext cx="2698689" cy="19705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B5A4BBEE-C5C8-A941-3A7A-F6E650A14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90" y="1487449"/>
            <a:ext cx="5308332" cy="353245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ecours catholique: «L'accès à la santé à inventer» - ladepeche.fr">
            <a:extLst>
              <a:ext uri="{FF2B5EF4-FFF2-40B4-BE49-F238E27FC236}">
                <a16:creationId xmlns:a16="http://schemas.microsoft.com/office/drawing/2014/main" id="{7772A669-B838-AC03-87A9-8D68361695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77" r="22443"/>
          <a:stretch/>
        </p:blipFill>
        <p:spPr bwMode="auto">
          <a:xfrm>
            <a:off x="3190777" y="2679389"/>
            <a:ext cx="3041584" cy="237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3DA8005-61E2-37B2-8CB1-0716E6536947}"/>
              </a:ext>
            </a:extLst>
          </p:cNvPr>
          <p:cNvSpPr txBox="1"/>
          <p:nvPr/>
        </p:nvSpPr>
        <p:spPr>
          <a:xfrm>
            <a:off x="1544854" y="4523736"/>
            <a:ext cx="6054291" cy="307777"/>
          </a:xfrm>
          <a:prstGeom prst="rect">
            <a:avLst/>
          </a:prstGeom>
          <a:noFill/>
        </p:spPr>
        <p:txBody>
          <a:bodyPr wrap="square" rtlCol="0">
            <a:spAutoFit/>
          </a:bodyPr>
          <a:lstStyle/>
          <a:p>
            <a:endParaRPr lang="fr-FR" dirty="0"/>
          </a:p>
        </p:txBody>
      </p:sp>
      <p:sp>
        <p:nvSpPr>
          <p:cNvPr id="6" name="Bulle narrative : rectangle à coins arrondis 5">
            <a:extLst>
              <a:ext uri="{FF2B5EF4-FFF2-40B4-BE49-F238E27FC236}">
                <a16:creationId xmlns:a16="http://schemas.microsoft.com/office/drawing/2014/main" id="{F200E3B7-E14F-0991-1261-7A430FD9E121}"/>
              </a:ext>
            </a:extLst>
          </p:cNvPr>
          <p:cNvSpPr/>
          <p:nvPr/>
        </p:nvSpPr>
        <p:spPr>
          <a:xfrm>
            <a:off x="6081631" y="3164578"/>
            <a:ext cx="2744734" cy="122722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Carole, </a:t>
            </a:r>
          </a:p>
          <a:p>
            <a:r>
              <a:rPr lang="fr-FR" dirty="0"/>
              <a:t>je te remercie pour ton invitation mais Je peux pas, j’ai icope.</a:t>
            </a:r>
          </a:p>
          <a:p>
            <a:r>
              <a:rPr lang="fr-FR" dirty="0"/>
              <a:t>Amitiés givrées</a:t>
            </a:r>
          </a:p>
          <a:p>
            <a:pPr algn="ctr"/>
            <a:endParaRPr lang="fr-FR" dirty="0"/>
          </a:p>
        </p:txBody>
      </p:sp>
      <p:pic>
        <p:nvPicPr>
          <p:cNvPr id="6154" name="Picture 10" descr="Brigitte Macron, à Paris, le 10 janvier 2023.">
            <a:extLst>
              <a:ext uri="{FF2B5EF4-FFF2-40B4-BE49-F238E27FC236}">
                <a16:creationId xmlns:a16="http://schemas.microsoft.com/office/drawing/2014/main" id="{8C59AD2A-BA40-6D20-4EB5-D6559FB97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210" y="1700595"/>
            <a:ext cx="5875173" cy="3319307"/>
          </a:xfrm>
          <a:prstGeom prst="rect">
            <a:avLst/>
          </a:prstGeom>
          <a:noFill/>
          <a:extLst>
            <a:ext uri="{909E8E84-426E-40DD-AFC4-6F175D3DCCD1}">
              <a14:hiddenFill xmlns:a14="http://schemas.microsoft.com/office/drawing/2010/main">
                <a:solidFill>
                  <a:srgbClr val="FFFFFF"/>
                </a:solidFill>
              </a14:hiddenFill>
            </a:ext>
          </a:extLst>
        </p:spPr>
      </p:pic>
      <p:sp>
        <p:nvSpPr>
          <p:cNvPr id="9" name="Bulle narrative : rectangle à coins arrondis 8">
            <a:extLst>
              <a:ext uri="{FF2B5EF4-FFF2-40B4-BE49-F238E27FC236}">
                <a16:creationId xmlns:a16="http://schemas.microsoft.com/office/drawing/2014/main" id="{357C42F4-2E16-7A5E-0BDB-8ED0E102DC2E}"/>
              </a:ext>
            </a:extLst>
          </p:cNvPr>
          <p:cNvSpPr/>
          <p:nvPr/>
        </p:nvSpPr>
        <p:spPr>
          <a:xfrm>
            <a:off x="147311" y="1376587"/>
            <a:ext cx="2744734" cy="18331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Désolée ma chérie, </a:t>
            </a:r>
          </a:p>
          <a:p>
            <a:r>
              <a:rPr lang="fr-FR" dirty="0"/>
              <a:t>Bloquée sur Paris, il doit y avoir une fête, il y a plein de monde ici dans les rues.</a:t>
            </a:r>
          </a:p>
          <a:p>
            <a:r>
              <a:rPr lang="fr-FR" dirty="0"/>
              <a:t>A+</a:t>
            </a:r>
          </a:p>
          <a:p>
            <a:r>
              <a:rPr lang="fr-FR" dirty="0" err="1"/>
              <a:t>BiBi</a:t>
            </a:r>
            <a:endParaRPr lang="fr-FR" dirty="0"/>
          </a:p>
        </p:txBody>
      </p:sp>
    </p:spTree>
    <p:extLst>
      <p:ext uri="{BB962C8B-B14F-4D97-AF65-F5344CB8AC3E}">
        <p14:creationId xmlns:p14="http://schemas.microsoft.com/office/powerpoint/2010/main" val="11384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152"/>
                                        </p:tgtEl>
                                        <p:attrNameLst>
                                          <p:attrName>style.visibility</p:attrName>
                                        </p:attrNameLst>
                                      </p:cBhvr>
                                      <p:to>
                                        <p:strVal val="visible"/>
                                      </p:to>
                                    </p:set>
                                    <p:animEffect transition="in" filter="wheel(1)">
                                      <p:cBhvr>
                                        <p:cTn id="14" dur="2000"/>
                                        <p:tgtEl>
                                          <p:spTgt spid="61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500" fill="hold"/>
                                        <p:tgtEl>
                                          <p:spTgt spid="6146"/>
                                        </p:tgtEl>
                                        <p:attrNameLst>
                                          <p:attrName>ppt_w</p:attrName>
                                        </p:attrNameLst>
                                      </p:cBhvr>
                                      <p:tavLst>
                                        <p:tav tm="0">
                                          <p:val>
                                            <p:fltVal val="0"/>
                                          </p:val>
                                        </p:tav>
                                        <p:tav tm="100000">
                                          <p:val>
                                            <p:strVal val="#ppt_w"/>
                                          </p:val>
                                        </p:tav>
                                      </p:tavLst>
                                    </p:anim>
                                    <p:anim calcmode="lin" valueType="num">
                                      <p:cBhvr>
                                        <p:cTn id="20" dur="500" fill="hold"/>
                                        <p:tgtEl>
                                          <p:spTgt spid="6146"/>
                                        </p:tgtEl>
                                        <p:attrNameLst>
                                          <p:attrName>ppt_h</p:attrName>
                                        </p:attrNameLst>
                                      </p:cBhvr>
                                      <p:tavLst>
                                        <p:tav tm="0">
                                          <p:val>
                                            <p:fltVal val="0"/>
                                          </p:val>
                                        </p:tav>
                                        <p:tav tm="100000">
                                          <p:val>
                                            <p:strVal val="#ppt_h"/>
                                          </p:val>
                                        </p:tav>
                                      </p:tavLst>
                                    </p:anim>
                                    <p:animEffect transition="in" filter="fade">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6148"/>
                                        </p:tgtEl>
                                      </p:cBhvr>
                                    </p:animEffect>
                                    <p:anim calcmode="lin" valueType="num">
                                      <p:cBhvr>
                                        <p:cTn id="26" dur="1000"/>
                                        <p:tgtEl>
                                          <p:spTgt spid="6148"/>
                                        </p:tgtEl>
                                        <p:attrNameLst>
                                          <p:attrName>ppt_x</p:attrName>
                                        </p:attrNameLst>
                                      </p:cBhvr>
                                      <p:tavLst>
                                        <p:tav tm="0">
                                          <p:val>
                                            <p:strVal val="ppt_x"/>
                                          </p:val>
                                        </p:tav>
                                        <p:tav tm="100000">
                                          <p:val>
                                            <p:strVal val="ppt_x"/>
                                          </p:val>
                                        </p:tav>
                                      </p:tavLst>
                                    </p:anim>
                                    <p:anim calcmode="lin" valueType="num">
                                      <p:cBhvr>
                                        <p:cTn id="27" dur="1000"/>
                                        <p:tgtEl>
                                          <p:spTgt spid="6148"/>
                                        </p:tgtEl>
                                        <p:attrNameLst>
                                          <p:attrName>ppt_y</p:attrName>
                                        </p:attrNameLst>
                                      </p:cBhvr>
                                      <p:tavLst>
                                        <p:tav tm="0">
                                          <p:val>
                                            <p:strVal val="ppt_y"/>
                                          </p:val>
                                        </p:tav>
                                        <p:tav tm="100000">
                                          <p:val>
                                            <p:strVal val="ppt_y+.1"/>
                                          </p:val>
                                        </p:tav>
                                      </p:tavLst>
                                    </p:anim>
                                    <p:set>
                                      <p:cBhvr>
                                        <p:cTn id="28" dur="1" fill="hold">
                                          <p:stCondLst>
                                            <p:cond delay="999"/>
                                          </p:stCondLst>
                                        </p:cTn>
                                        <p:tgtEl>
                                          <p:spTgt spid="6148"/>
                                        </p:tgtEl>
                                        <p:attrNameLst>
                                          <p:attrName>style.visibility</p:attrName>
                                        </p:attrNameLst>
                                      </p:cBhvr>
                                      <p:to>
                                        <p:strVal val="hidden"/>
                                      </p:to>
                                    </p:set>
                                  </p:childTnLst>
                                </p:cTn>
                              </p:par>
                              <p:par>
                                <p:cTn id="29" presetID="21" presetClass="exit" presetSubtype="1" fill="hold" nodeType="withEffect">
                                  <p:stCondLst>
                                    <p:cond delay="0"/>
                                  </p:stCondLst>
                                  <p:childTnLst>
                                    <p:animEffect transition="out" filter="wheel(1)">
                                      <p:cBhvr>
                                        <p:cTn id="30" dur="2000"/>
                                        <p:tgtEl>
                                          <p:spTgt spid="6152"/>
                                        </p:tgtEl>
                                      </p:cBhvr>
                                    </p:animEffect>
                                    <p:set>
                                      <p:cBhvr>
                                        <p:cTn id="31" dur="1" fill="hold">
                                          <p:stCondLst>
                                            <p:cond delay="1999"/>
                                          </p:stCondLst>
                                        </p:cTn>
                                        <p:tgtEl>
                                          <p:spTgt spid="6152"/>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6146"/>
                                        </p:tgtEl>
                                        <p:attrNameLst>
                                          <p:attrName>ppt_w</p:attrName>
                                        </p:attrNameLst>
                                      </p:cBhvr>
                                      <p:tavLst>
                                        <p:tav tm="0">
                                          <p:val>
                                            <p:strVal val="ppt_w"/>
                                          </p:val>
                                        </p:tav>
                                        <p:tav tm="100000">
                                          <p:val>
                                            <p:fltVal val="0"/>
                                          </p:val>
                                        </p:tav>
                                      </p:tavLst>
                                    </p:anim>
                                    <p:anim calcmode="lin" valueType="num">
                                      <p:cBhvr>
                                        <p:cTn id="34" dur="500"/>
                                        <p:tgtEl>
                                          <p:spTgt spid="6146"/>
                                        </p:tgtEl>
                                        <p:attrNameLst>
                                          <p:attrName>ppt_h</p:attrName>
                                        </p:attrNameLst>
                                      </p:cBhvr>
                                      <p:tavLst>
                                        <p:tav tm="0">
                                          <p:val>
                                            <p:strVal val="ppt_h"/>
                                          </p:val>
                                        </p:tav>
                                        <p:tav tm="100000">
                                          <p:val>
                                            <p:fltVal val="0"/>
                                          </p:val>
                                        </p:tav>
                                      </p:tavLst>
                                    </p:anim>
                                    <p:animEffect transition="out" filter="fade">
                                      <p:cBhvr>
                                        <p:cTn id="35" dur="500"/>
                                        <p:tgtEl>
                                          <p:spTgt spid="6146"/>
                                        </p:tgtEl>
                                      </p:cBhvr>
                                    </p:animEffect>
                                    <p:set>
                                      <p:cBhvr>
                                        <p:cTn id="36" dur="1" fill="hold">
                                          <p:stCondLst>
                                            <p:cond delay="499"/>
                                          </p:stCondLst>
                                        </p:cTn>
                                        <p:tgtEl>
                                          <p:spTgt spid="61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6150"/>
                                        </p:tgtEl>
                                        <p:attrNameLst>
                                          <p:attrName>ppt_x</p:attrName>
                                        </p:attrNameLst>
                                      </p:cBhvr>
                                      <p:tavLst>
                                        <p:tav tm="0">
                                          <p:val>
                                            <p:strVal val="ppt_x"/>
                                          </p:val>
                                        </p:tav>
                                        <p:tav tm="100000">
                                          <p:val>
                                            <p:strVal val="ppt_x"/>
                                          </p:val>
                                        </p:tav>
                                      </p:tavLst>
                                    </p:anim>
                                    <p:anim calcmode="lin" valueType="num">
                                      <p:cBhvr additive="base">
                                        <p:cTn id="47" dur="500"/>
                                        <p:tgtEl>
                                          <p:spTgt spid="6150"/>
                                        </p:tgtEl>
                                        <p:attrNameLst>
                                          <p:attrName>ppt_y</p:attrName>
                                        </p:attrNameLst>
                                      </p:cBhvr>
                                      <p:tavLst>
                                        <p:tav tm="0">
                                          <p:val>
                                            <p:strVal val="ppt_y"/>
                                          </p:val>
                                        </p:tav>
                                        <p:tav tm="100000">
                                          <p:val>
                                            <p:strVal val="1+ppt_h/2"/>
                                          </p:val>
                                        </p:tav>
                                      </p:tavLst>
                                    </p:anim>
                                    <p:set>
                                      <p:cBhvr>
                                        <p:cTn id="48" dur="1" fill="hold">
                                          <p:stCondLst>
                                            <p:cond delay="499"/>
                                          </p:stCondLst>
                                        </p:cTn>
                                        <p:tgtEl>
                                          <p:spTgt spid="615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154"/>
                                        </p:tgtEl>
                                        <p:attrNameLst>
                                          <p:attrName>style.visibility</p:attrName>
                                        </p:attrNameLst>
                                      </p:cBhvr>
                                      <p:to>
                                        <p:strVal val="visible"/>
                                      </p:to>
                                    </p:set>
                                    <p:anim calcmode="lin" valueType="num">
                                      <p:cBhvr additive="base">
                                        <p:cTn id="63" dur="500" fill="hold"/>
                                        <p:tgtEl>
                                          <p:spTgt spid="6154"/>
                                        </p:tgtEl>
                                        <p:attrNameLst>
                                          <p:attrName>ppt_x</p:attrName>
                                        </p:attrNameLst>
                                      </p:cBhvr>
                                      <p:tavLst>
                                        <p:tav tm="0">
                                          <p:val>
                                            <p:strVal val="#ppt_x"/>
                                          </p:val>
                                        </p:tav>
                                        <p:tav tm="100000">
                                          <p:val>
                                            <p:strVal val="#ppt_x"/>
                                          </p:val>
                                        </p:tav>
                                      </p:tavLst>
                                    </p:anim>
                                    <p:anim calcmode="lin" valueType="num">
                                      <p:cBhvr additive="base">
                                        <p:cTn id="64"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cxnSp>
        <p:nvCxnSpPr>
          <p:cNvPr id="1729" name="Google Shape;1729;p44"/>
          <p:cNvCxnSpPr>
            <a:cxnSpLocks/>
            <a:endCxn id="1730" idx="2"/>
          </p:cNvCxnSpPr>
          <p:nvPr/>
        </p:nvCxnSpPr>
        <p:spPr>
          <a:xfrm flipH="1" flipV="1">
            <a:off x="1294419" y="2455704"/>
            <a:ext cx="4776" cy="507334"/>
          </a:xfrm>
          <a:prstGeom prst="straightConnector1">
            <a:avLst/>
          </a:prstGeom>
          <a:noFill/>
          <a:ln w="9525" cap="flat" cmpd="sng">
            <a:solidFill>
              <a:srgbClr val="000000"/>
            </a:solidFill>
            <a:prstDash val="dash"/>
            <a:round/>
            <a:headEnd type="none" w="med" len="med"/>
            <a:tailEnd type="none" w="med" len="med"/>
          </a:ln>
        </p:spPr>
      </p:cxnSp>
      <p:sp>
        <p:nvSpPr>
          <p:cNvPr id="1731" name="Google Shape;1731;p44"/>
          <p:cNvSpPr/>
          <p:nvPr/>
        </p:nvSpPr>
        <p:spPr>
          <a:xfrm>
            <a:off x="533400" y="3098200"/>
            <a:ext cx="8080075" cy="1626100"/>
          </a:xfrm>
          <a:custGeom>
            <a:avLst/>
            <a:gdLst/>
            <a:ahLst/>
            <a:cxnLst/>
            <a:rect l="l" t="t" r="r" b="b"/>
            <a:pathLst>
              <a:path w="323203" h="65044" extrusionOk="0">
                <a:moveTo>
                  <a:pt x="0" y="30046"/>
                </a:moveTo>
                <a:lnTo>
                  <a:pt x="30979" y="0"/>
                </a:lnTo>
                <a:lnTo>
                  <a:pt x="52857" y="21037"/>
                </a:lnTo>
                <a:lnTo>
                  <a:pt x="61861" y="12547"/>
                </a:lnTo>
                <a:lnTo>
                  <a:pt x="87725" y="32357"/>
                </a:lnTo>
                <a:lnTo>
                  <a:pt x="98148" y="26084"/>
                </a:lnTo>
                <a:lnTo>
                  <a:pt x="108184" y="30706"/>
                </a:lnTo>
                <a:lnTo>
                  <a:pt x="131732" y="2641"/>
                </a:lnTo>
                <a:lnTo>
                  <a:pt x="170721" y="31367"/>
                </a:lnTo>
                <a:lnTo>
                  <a:pt x="209710" y="5613"/>
                </a:lnTo>
                <a:lnTo>
                  <a:pt x="230170" y="24433"/>
                </a:lnTo>
                <a:lnTo>
                  <a:pt x="240592" y="14858"/>
                </a:lnTo>
                <a:lnTo>
                  <a:pt x="252173" y="19480"/>
                </a:lnTo>
                <a:lnTo>
                  <a:pt x="259894" y="10896"/>
                </a:lnTo>
                <a:lnTo>
                  <a:pt x="285758" y="31036"/>
                </a:lnTo>
                <a:lnTo>
                  <a:pt x="303515" y="17499"/>
                </a:lnTo>
                <a:lnTo>
                  <a:pt x="323203" y="32357"/>
                </a:lnTo>
                <a:lnTo>
                  <a:pt x="323203" y="65044"/>
                </a:lnTo>
                <a:lnTo>
                  <a:pt x="193" y="64797"/>
                </a:lnTo>
                <a:close/>
              </a:path>
            </a:pathLst>
          </a:custGeom>
          <a:solidFill>
            <a:schemeClr val="accent2"/>
          </a:solidFill>
          <a:ln>
            <a:noFill/>
          </a:ln>
        </p:spPr>
      </p:sp>
      <p:sp>
        <p:nvSpPr>
          <p:cNvPr id="1732" name="Google Shape;1732;p44"/>
          <p:cNvSpPr/>
          <p:nvPr/>
        </p:nvSpPr>
        <p:spPr>
          <a:xfrm>
            <a:off x="535806" y="3890645"/>
            <a:ext cx="8084905" cy="827495"/>
          </a:xfrm>
          <a:custGeom>
            <a:avLst/>
            <a:gdLst/>
            <a:ahLst/>
            <a:cxnLst/>
            <a:rect l="l" t="t" r="r" b="b"/>
            <a:pathLst>
              <a:path w="319183" h="38195" extrusionOk="0">
                <a:moveTo>
                  <a:pt x="0" y="6001"/>
                </a:moveTo>
                <a:lnTo>
                  <a:pt x="22297" y="18529"/>
                </a:lnTo>
                <a:lnTo>
                  <a:pt x="34290" y="8001"/>
                </a:lnTo>
                <a:lnTo>
                  <a:pt x="60198" y="27051"/>
                </a:lnTo>
                <a:lnTo>
                  <a:pt x="74676" y="15621"/>
                </a:lnTo>
                <a:lnTo>
                  <a:pt x="87249" y="25908"/>
                </a:lnTo>
                <a:lnTo>
                  <a:pt x="102870" y="7239"/>
                </a:lnTo>
                <a:lnTo>
                  <a:pt x="137541" y="33147"/>
                </a:lnTo>
                <a:lnTo>
                  <a:pt x="145923" y="25908"/>
                </a:lnTo>
                <a:lnTo>
                  <a:pt x="155829" y="34671"/>
                </a:lnTo>
                <a:lnTo>
                  <a:pt x="180213" y="22098"/>
                </a:lnTo>
                <a:lnTo>
                  <a:pt x="199263" y="30861"/>
                </a:lnTo>
                <a:lnTo>
                  <a:pt x="228600" y="0"/>
                </a:lnTo>
                <a:lnTo>
                  <a:pt x="247269" y="17526"/>
                </a:lnTo>
                <a:lnTo>
                  <a:pt x="258699" y="5715"/>
                </a:lnTo>
                <a:lnTo>
                  <a:pt x="298323" y="34671"/>
                </a:lnTo>
                <a:lnTo>
                  <a:pt x="318992" y="17717"/>
                </a:lnTo>
                <a:lnTo>
                  <a:pt x="319183" y="38195"/>
                </a:lnTo>
                <a:lnTo>
                  <a:pt x="191" y="38195"/>
                </a:lnTo>
                <a:close/>
              </a:path>
            </a:pathLst>
          </a:custGeom>
          <a:solidFill>
            <a:schemeClr val="accent1"/>
          </a:solidFill>
          <a:ln>
            <a:noFill/>
          </a:ln>
        </p:spPr>
      </p:sp>
      <p:grpSp>
        <p:nvGrpSpPr>
          <p:cNvPr id="1733" name="Google Shape;1733;p44"/>
          <p:cNvGrpSpPr/>
          <p:nvPr/>
        </p:nvGrpSpPr>
        <p:grpSpPr>
          <a:xfrm>
            <a:off x="1122901" y="2895650"/>
            <a:ext cx="352500" cy="352500"/>
            <a:chOff x="1752600" y="2114550"/>
            <a:chExt cx="352500" cy="352500"/>
          </a:xfrm>
        </p:grpSpPr>
        <p:sp>
          <p:nvSpPr>
            <p:cNvPr id="1734" name="Google Shape;1734;p44"/>
            <p:cNvSpPr/>
            <p:nvPr/>
          </p:nvSpPr>
          <p:spPr>
            <a:xfrm>
              <a:off x="1752600" y="2114550"/>
              <a:ext cx="352500" cy="352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4"/>
            <p:cNvSpPr txBox="1"/>
            <p:nvPr/>
          </p:nvSpPr>
          <p:spPr>
            <a:xfrm>
              <a:off x="1752600" y="2181911"/>
              <a:ext cx="352500" cy="2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Fira Sans Extra Condensed"/>
                  <a:ea typeface="Fira Sans Extra Condensed"/>
                  <a:cs typeface="Fira Sans Extra Condensed"/>
                  <a:sym typeface="Fira Sans Extra Condensed"/>
                </a:rPr>
                <a:t>1</a:t>
              </a:r>
              <a:endParaRPr b="1" dirty="0">
                <a:solidFill>
                  <a:srgbClr val="FFFFFF"/>
                </a:solidFill>
                <a:latin typeface="Fira Sans Extra Condensed"/>
                <a:ea typeface="Fira Sans Extra Condensed"/>
                <a:cs typeface="Fira Sans Extra Condensed"/>
                <a:sym typeface="Fira Sans Extra Condensed"/>
              </a:endParaRPr>
            </a:p>
          </p:txBody>
        </p:sp>
      </p:grpSp>
      <p:grpSp>
        <p:nvGrpSpPr>
          <p:cNvPr id="1736" name="Google Shape;1736;p44"/>
          <p:cNvGrpSpPr/>
          <p:nvPr/>
        </p:nvGrpSpPr>
        <p:grpSpPr>
          <a:xfrm>
            <a:off x="2760650" y="3538150"/>
            <a:ext cx="352500" cy="352500"/>
            <a:chOff x="1752600" y="2114550"/>
            <a:chExt cx="352500" cy="352500"/>
          </a:xfrm>
        </p:grpSpPr>
        <p:sp>
          <p:nvSpPr>
            <p:cNvPr id="1737" name="Google Shape;1737;p44"/>
            <p:cNvSpPr/>
            <p:nvPr/>
          </p:nvSpPr>
          <p:spPr>
            <a:xfrm>
              <a:off x="1752600" y="2114550"/>
              <a:ext cx="352500" cy="352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4"/>
            <p:cNvSpPr txBox="1"/>
            <p:nvPr/>
          </p:nvSpPr>
          <p:spPr>
            <a:xfrm>
              <a:off x="1752600" y="2181911"/>
              <a:ext cx="352500" cy="2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Fira Sans Extra Condensed"/>
                  <a:ea typeface="Fira Sans Extra Condensed"/>
                  <a:cs typeface="Fira Sans Extra Condensed"/>
                  <a:sym typeface="Fira Sans Extra Condensed"/>
                </a:rPr>
                <a:t>2</a:t>
              </a:r>
              <a:endParaRPr b="1" dirty="0">
                <a:solidFill>
                  <a:srgbClr val="FFFFFF"/>
                </a:solidFill>
                <a:latin typeface="Fira Sans Extra Condensed"/>
                <a:ea typeface="Fira Sans Extra Condensed"/>
                <a:cs typeface="Fira Sans Extra Condensed"/>
                <a:sym typeface="Fira Sans Extra Condensed"/>
              </a:endParaRPr>
            </a:p>
          </p:txBody>
        </p:sp>
      </p:grpSp>
      <p:grpSp>
        <p:nvGrpSpPr>
          <p:cNvPr id="1739" name="Google Shape;1739;p44"/>
          <p:cNvGrpSpPr/>
          <p:nvPr/>
        </p:nvGrpSpPr>
        <p:grpSpPr>
          <a:xfrm>
            <a:off x="4320154" y="4267982"/>
            <a:ext cx="457199" cy="352500"/>
            <a:chOff x="1752600" y="2114550"/>
            <a:chExt cx="352500" cy="352500"/>
          </a:xfrm>
        </p:grpSpPr>
        <p:sp>
          <p:nvSpPr>
            <p:cNvPr id="1740" name="Google Shape;1740;p44"/>
            <p:cNvSpPr/>
            <p:nvPr/>
          </p:nvSpPr>
          <p:spPr>
            <a:xfrm>
              <a:off x="1752600" y="2114550"/>
              <a:ext cx="352500" cy="352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4"/>
            <p:cNvSpPr txBox="1"/>
            <p:nvPr/>
          </p:nvSpPr>
          <p:spPr>
            <a:xfrm>
              <a:off x="1752600" y="2181911"/>
              <a:ext cx="352500" cy="2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b="1" dirty="0">
                  <a:solidFill>
                    <a:srgbClr val="FFFFFF"/>
                  </a:solidFill>
                  <a:latin typeface="Fira Sans Extra Condensed"/>
                  <a:ea typeface="Fira Sans Extra Condensed"/>
                  <a:cs typeface="Fira Sans Extra Condensed"/>
                  <a:sym typeface="Fira Sans Extra Condensed"/>
                </a:rPr>
                <a:t>3</a:t>
              </a:r>
              <a:endParaRPr b="1" dirty="0">
                <a:solidFill>
                  <a:srgbClr val="FFFFFF"/>
                </a:solidFill>
                <a:latin typeface="Fira Sans Extra Condensed"/>
                <a:ea typeface="Fira Sans Extra Condensed"/>
                <a:cs typeface="Fira Sans Extra Condensed"/>
                <a:sym typeface="Fira Sans Extra Condensed"/>
              </a:endParaRPr>
            </a:p>
          </p:txBody>
        </p:sp>
      </p:grpSp>
      <p:grpSp>
        <p:nvGrpSpPr>
          <p:cNvPr id="1742" name="Google Shape;1742;p44"/>
          <p:cNvGrpSpPr/>
          <p:nvPr/>
        </p:nvGrpSpPr>
        <p:grpSpPr>
          <a:xfrm>
            <a:off x="5983766" y="3486125"/>
            <a:ext cx="457200" cy="352500"/>
            <a:chOff x="1704975" y="2114550"/>
            <a:chExt cx="457200" cy="352500"/>
          </a:xfrm>
        </p:grpSpPr>
        <p:sp>
          <p:nvSpPr>
            <p:cNvPr id="1743" name="Google Shape;1743;p44"/>
            <p:cNvSpPr/>
            <p:nvPr/>
          </p:nvSpPr>
          <p:spPr>
            <a:xfrm>
              <a:off x="1752600" y="2114550"/>
              <a:ext cx="352500" cy="352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4"/>
            <p:cNvSpPr txBox="1"/>
            <p:nvPr/>
          </p:nvSpPr>
          <p:spPr>
            <a:xfrm>
              <a:off x="1704975" y="2181900"/>
              <a:ext cx="457200" cy="2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Fira Sans Extra Condensed"/>
                  <a:ea typeface="Fira Sans Extra Condensed"/>
                  <a:cs typeface="Fira Sans Extra Condensed"/>
                  <a:sym typeface="Fira Sans Extra Condensed"/>
                </a:rPr>
                <a:t>4</a:t>
              </a:r>
              <a:endParaRPr b="1" dirty="0">
                <a:solidFill>
                  <a:srgbClr val="FFFFFF"/>
                </a:solidFill>
                <a:latin typeface="Fira Sans Extra Condensed"/>
                <a:ea typeface="Fira Sans Extra Condensed"/>
                <a:cs typeface="Fira Sans Extra Condensed"/>
                <a:sym typeface="Fira Sans Extra Condensed"/>
              </a:endParaRPr>
            </a:p>
          </p:txBody>
        </p:sp>
      </p:grpSp>
      <p:grpSp>
        <p:nvGrpSpPr>
          <p:cNvPr id="1745" name="Google Shape;1745;p44"/>
          <p:cNvGrpSpPr/>
          <p:nvPr/>
        </p:nvGrpSpPr>
        <p:grpSpPr>
          <a:xfrm>
            <a:off x="7621515" y="4238600"/>
            <a:ext cx="457200" cy="352500"/>
            <a:chOff x="1695600" y="2114550"/>
            <a:chExt cx="457200" cy="352500"/>
          </a:xfrm>
        </p:grpSpPr>
        <p:sp>
          <p:nvSpPr>
            <p:cNvPr id="1746" name="Google Shape;1746;p44"/>
            <p:cNvSpPr/>
            <p:nvPr/>
          </p:nvSpPr>
          <p:spPr>
            <a:xfrm>
              <a:off x="1752600" y="2114550"/>
              <a:ext cx="352500" cy="352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4"/>
            <p:cNvSpPr txBox="1"/>
            <p:nvPr/>
          </p:nvSpPr>
          <p:spPr>
            <a:xfrm>
              <a:off x="1695600" y="2181900"/>
              <a:ext cx="457200" cy="2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Fira Sans Extra Condensed"/>
                  <a:ea typeface="Fira Sans Extra Condensed"/>
                  <a:cs typeface="Fira Sans Extra Condensed"/>
                  <a:sym typeface="Fira Sans Extra Condensed"/>
                </a:rPr>
                <a:t>5</a:t>
              </a:r>
              <a:endParaRPr b="1" dirty="0">
                <a:solidFill>
                  <a:srgbClr val="FFFFFF"/>
                </a:solidFill>
                <a:latin typeface="Fira Sans Extra Condensed"/>
                <a:ea typeface="Fira Sans Extra Condensed"/>
                <a:cs typeface="Fira Sans Extra Condensed"/>
                <a:sym typeface="Fira Sans Extra Condensed"/>
              </a:endParaRPr>
            </a:p>
          </p:txBody>
        </p:sp>
      </p:grpSp>
      <p:grpSp>
        <p:nvGrpSpPr>
          <p:cNvPr id="1748" name="Google Shape;1748;p44"/>
          <p:cNvGrpSpPr/>
          <p:nvPr/>
        </p:nvGrpSpPr>
        <p:grpSpPr>
          <a:xfrm>
            <a:off x="2173542" y="1488669"/>
            <a:ext cx="1526700" cy="974595"/>
            <a:chOff x="2378600" y="3227607"/>
            <a:chExt cx="1526700" cy="974595"/>
          </a:xfrm>
        </p:grpSpPr>
        <p:sp>
          <p:nvSpPr>
            <p:cNvPr id="1749" name="Google Shape;1749;p44"/>
            <p:cNvSpPr txBox="1"/>
            <p:nvPr/>
          </p:nvSpPr>
          <p:spPr>
            <a:xfrm>
              <a:off x="2429345" y="3652002"/>
              <a:ext cx="1425300" cy="55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000000"/>
                  </a:solidFill>
                  <a:latin typeface="Roboto"/>
                  <a:ea typeface="Roboto"/>
                  <a:cs typeface="Roboto"/>
                  <a:sym typeface="Roboto"/>
                </a:rPr>
                <a:t>ALLER VERS</a:t>
              </a:r>
            </a:p>
            <a:p>
              <a:pPr marL="0" lvl="0" indent="0" algn="ctr" rtl="0">
                <a:spcBef>
                  <a:spcPts val="0"/>
                </a:spcBef>
                <a:spcAft>
                  <a:spcPts val="0"/>
                </a:spcAft>
                <a:buNone/>
              </a:pPr>
              <a:r>
                <a:rPr lang="en" sz="1000" dirty="0">
                  <a:solidFill>
                    <a:srgbClr val="000000"/>
                  </a:solidFill>
                  <a:latin typeface="Roboto"/>
                  <a:ea typeface="Roboto"/>
                  <a:cs typeface="Roboto"/>
                  <a:sym typeface="Roboto"/>
                </a:rPr>
                <a:t>RDV  SRDV</a:t>
              </a:r>
            </a:p>
            <a:p>
              <a:pPr marL="0" lvl="0" indent="0" algn="ctr" rtl="0">
                <a:spcBef>
                  <a:spcPts val="0"/>
                </a:spcBef>
                <a:spcAft>
                  <a:spcPts val="0"/>
                </a:spcAft>
                <a:buNone/>
              </a:pPr>
              <a:r>
                <a:rPr lang="en" sz="1000" dirty="0">
                  <a:latin typeface="Roboto"/>
                  <a:ea typeface="Roboto"/>
                  <a:cs typeface="Roboto"/>
                  <a:sym typeface="Roboto"/>
                </a:rPr>
                <a:t>Partenaires/Agenda</a:t>
              </a:r>
              <a:endParaRPr lang="en" sz="1000" dirty="0">
                <a:solidFill>
                  <a:srgbClr val="000000"/>
                </a:solidFill>
                <a:latin typeface="Roboto"/>
                <a:ea typeface="Roboto"/>
                <a:cs typeface="Roboto"/>
                <a:sym typeface="Roboto"/>
              </a:endParaRPr>
            </a:p>
            <a:p>
              <a:pPr marL="0" lvl="0" indent="0" algn="ctr" rtl="0">
                <a:spcBef>
                  <a:spcPts val="0"/>
                </a:spcBef>
                <a:spcAft>
                  <a:spcPts val="0"/>
                </a:spcAft>
                <a:buNone/>
              </a:pPr>
              <a:endParaRPr sz="1000" dirty="0">
                <a:solidFill>
                  <a:srgbClr val="000000"/>
                </a:solidFill>
                <a:latin typeface="Roboto"/>
                <a:ea typeface="Roboto"/>
                <a:cs typeface="Roboto"/>
                <a:sym typeface="Roboto"/>
              </a:endParaRPr>
            </a:p>
          </p:txBody>
        </p:sp>
        <p:sp>
          <p:nvSpPr>
            <p:cNvPr id="1750" name="Google Shape;1750;p44"/>
            <p:cNvSpPr txBox="1"/>
            <p:nvPr/>
          </p:nvSpPr>
          <p:spPr>
            <a:xfrm>
              <a:off x="2378600" y="3227607"/>
              <a:ext cx="15267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solidFill>
                    <a:schemeClr val="accent2"/>
                  </a:solidFill>
                  <a:latin typeface="Fira Sans Extra Condensed"/>
                  <a:ea typeface="Fira Sans Extra Condensed"/>
                  <a:cs typeface="Fira Sans Extra Condensed"/>
                  <a:sym typeface="Fira Sans Extra Condensed"/>
                </a:rPr>
                <a:t>REPERAGE</a:t>
              </a:r>
              <a:endParaRPr sz="1500" b="1" dirty="0">
                <a:solidFill>
                  <a:schemeClr val="accent2"/>
                </a:solidFill>
                <a:latin typeface="Fira Sans Extra Condensed"/>
                <a:ea typeface="Fira Sans Extra Condensed"/>
                <a:cs typeface="Fira Sans Extra Condensed"/>
                <a:sym typeface="Fira Sans Extra Condensed"/>
              </a:endParaRPr>
            </a:p>
          </p:txBody>
        </p:sp>
      </p:grpSp>
      <p:grpSp>
        <p:nvGrpSpPr>
          <p:cNvPr id="1751" name="Google Shape;1751;p44"/>
          <p:cNvGrpSpPr/>
          <p:nvPr/>
        </p:nvGrpSpPr>
        <p:grpSpPr>
          <a:xfrm>
            <a:off x="5388755" y="1488669"/>
            <a:ext cx="1618223" cy="1203188"/>
            <a:chOff x="5002247" y="3227607"/>
            <a:chExt cx="1618223" cy="1203188"/>
          </a:xfrm>
        </p:grpSpPr>
        <p:sp>
          <p:nvSpPr>
            <p:cNvPr id="1752" name="Google Shape;1752;p44"/>
            <p:cNvSpPr txBox="1"/>
            <p:nvPr/>
          </p:nvSpPr>
          <p:spPr>
            <a:xfrm>
              <a:off x="5002247" y="3880595"/>
              <a:ext cx="1618223" cy="55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Roboto"/>
                  <a:ea typeface="Roboto"/>
                  <a:cs typeface="Roboto"/>
                  <a:sym typeface="Roboto"/>
                </a:rPr>
                <a:t>Auprès des séniors, pros, collectivités</a:t>
              </a:r>
            </a:p>
            <a:p>
              <a:pPr marL="0" lvl="0" indent="0" algn="ctr" rtl="0">
                <a:spcBef>
                  <a:spcPts val="0"/>
                </a:spcBef>
                <a:spcAft>
                  <a:spcPts val="0"/>
                </a:spcAft>
                <a:buClr>
                  <a:schemeClr val="dk1"/>
                </a:buClr>
                <a:buSzPts val="1100"/>
                <a:buFont typeface="Arial"/>
                <a:buNone/>
              </a:pPr>
              <a:endParaRPr lang="en" sz="1000" dirty="0">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Roboto"/>
                  <a:ea typeface="Roboto"/>
                  <a:cs typeface="Roboto"/>
                  <a:sym typeface="Roboto"/>
                </a:rPr>
                <a:t>Livret ICOPE cpts</a:t>
              </a:r>
            </a:p>
            <a:p>
              <a:pPr marL="0" lvl="0" indent="0" algn="ctr" rtl="0">
                <a:spcBef>
                  <a:spcPts val="0"/>
                </a:spcBef>
                <a:spcAft>
                  <a:spcPts val="0"/>
                </a:spcAft>
                <a:buClr>
                  <a:schemeClr val="dk1"/>
                </a:buClr>
                <a:buSzPts val="1100"/>
                <a:buFont typeface="Arial"/>
                <a:buNone/>
              </a:pPr>
              <a:r>
                <a:rPr lang="fr-FR" sz="1000" dirty="0">
                  <a:solidFill>
                    <a:schemeClr val="dk1"/>
                  </a:solidFill>
                  <a:latin typeface="Roboto"/>
                  <a:ea typeface="Roboto"/>
                  <a:cs typeface="Roboto"/>
                  <a:sym typeface="Roboto"/>
                </a:rPr>
                <a:t>C</a:t>
              </a:r>
              <a:r>
                <a:rPr lang="en" sz="1000" dirty="0">
                  <a:solidFill>
                    <a:schemeClr val="dk1"/>
                  </a:solidFill>
                  <a:latin typeface="Roboto"/>
                  <a:ea typeface="Roboto"/>
                  <a:cs typeface="Roboto"/>
                  <a:sym typeface="Roboto"/>
                </a:rPr>
                <a:t>onférences, salons,</a:t>
              </a:r>
            </a:p>
            <a:p>
              <a:pPr marL="0" lvl="0" indent="0" algn="ctr" rtl="0">
                <a:spcBef>
                  <a:spcPts val="0"/>
                </a:spcBef>
                <a:spcAft>
                  <a:spcPts val="0"/>
                </a:spcAft>
                <a:buClr>
                  <a:schemeClr val="dk1"/>
                </a:buClr>
                <a:buSzPts val="1100"/>
                <a:buFont typeface="Arial"/>
                <a:buNone/>
              </a:pPr>
              <a:r>
                <a:rPr lang="en" sz="1000" dirty="0">
                  <a:solidFill>
                    <a:schemeClr val="dk1"/>
                  </a:solidFill>
                  <a:latin typeface="Roboto"/>
                  <a:ea typeface="Roboto"/>
                  <a:cs typeface="Roboto"/>
                  <a:sym typeface="Roboto"/>
                </a:rPr>
                <a:t>PQR, </a:t>
              </a:r>
              <a:r>
                <a:rPr lang="fr-FR" sz="1000" dirty="0">
                  <a:solidFill>
                    <a:schemeClr val="dk1"/>
                  </a:solidFill>
                  <a:latin typeface="Roboto"/>
                  <a:ea typeface="Roboto"/>
                  <a:cs typeface="Roboto"/>
                  <a:sym typeface="Roboto"/>
                </a:rPr>
                <a:t>R</a:t>
              </a:r>
              <a:r>
                <a:rPr lang="en" sz="1000" dirty="0">
                  <a:solidFill>
                    <a:schemeClr val="dk1"/>
                  </a:solidFill>
                  <a:latin typeface="Roboto"/>
                  <a:ea typeface="Roboto"/>
                  <a:cs typeface="Roboto"/>
                  <a:sym typeface="Roboto"/>
                </a:rPr>
                <a:t>adio, affiches, réseaux   …</a:t>
              </a:r>
              <a:endParaRPr sz="1000" dirty="0">
                <a:solidFill>
                  <a:srgbClr val="000000"/>
                </a:solidFill>
                <a:latin typeface="Roboto"/>
                <a:ea typeface="Roboto"/>
                <a:cs typeface="Roboto"/>
                <a:sym typeface="Roboto"/>
              </a:endParaRPr>
            </a:p>
          </p:txBody>
        </p:sp>
        <p:sp>
          <p:nvSpPr>
            <p:cNvPr id="1753" name="Google Shape;1753;p44"/>
            <p:cNvSpPr txBox="1"/>
            <p:nvPr/>
          </p:nvSpPr>
          <p:spPr>
            <a:xfrm>
              <a:off x="5062516" y="3227607"/>
              <a:ext cx="15267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solidFill>
                    <a:schemeClr val="accent6">
                      <a:lumMod val="75000"/>
                    </a:schemeClr>
                  </a:solidFill>
                  <a:latin typeface="Fira Sans Extra Condensed"/>
                  <a:ea typeface="Fira Sans Extra Condensed"/>
                  <a:cs typeface="Fira Sans Extra Condensed"/>
                  <a:sym typeface="Fira Sans Extra Condensed"/>
                </a:rPr>
                <a:t>INFORMATION</a:t>
              </a:r>
              <a:endParaRPr sz="1500" b="1" dirty="0">
                <a:solidFill>
                  <a:schemeClr val="accent6">
                    <a:lumMod val="75000"/>
                  </a:schemeClr>
                </a:solidFill>
                <a:latin typeface="Fira Sans Extra Condensed"/>
                <a:ea typeface="Fira Sans Extra Condensed"/>
                <a:cs typeface="Fira Sans Extra Condensed"/>
                <a:sym typeface="Fira Sans Extra Condensed"/>
              </a:endParaRPr>
            </a:p>
          </p:txBody>
        </p:sp>
      </p:grpSp>
      <p:grpSp>
        <p:nvGrpSpPr>
          <p:cNvPr id="1754" name="Google Shape;1754;p44"/>
          <p:cNvGrpSpPr/>
          <p:nvPr/>
        </p:nvGrpSpPr>
        <p:grpSpPr>
          <a:xfrm>
            <a:off x="439112" y="1488669"/>
            <a:ext cx="1710614" cy="967035"/>
            <a:chOff x="905187" y="3227607"/>
            <a:chExt cx="1710614" cy="967035"/>
          </a:xfrm>
        </p:grpSpPr>
        <p:sp>
          <p:nvSpPr>
            <p:cNvPr id="1730" name="Google Shape;1730;p44"/>
            <p:cNvSpPr txBox="1"/>
            <p:nvPr/>
          </p:nvSpPr>
          <p:spPr>
            <a:xfrm>
              <a:off x="905187" y="3644442"/>
              <a:ext cx="1710614" cy="55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FR" sz="1000" dirty="0">
                  <a:solidFill>
                    <a:schemeClr val="dk1"/>
                  </a:solidFill>
                  <a:latin typeface="Roboto"/>
                  <a:ea typeface="Roboto"/>
                  <a:cs typeface="Roboto"/>
                  <a:sym typeface="Roboto"/>
                </a:rPr>
                <a:t>COORDINATEUR</a:t>
              </a:r>
            </a:p>
            <a:p>
              <a:pPr marL="0" lvl="0" indent="0" algn="ctr" rtl="0">
                <a:spcBef>
                  <a:spcPts val="0"/>
                </a:spcBef>
                <a:spcAft>
                  <a:spcPts val="0"/>
                </a:spcAft>
                <a:buClr>
                  <a:schemeClr val="dk1"/>
                </a:buClr>
                <a:buSzPts val="1100"/>
                <a:buFont typeface="Arial"/>
                <a:buNone/>
              </a:pPr>
              <a:r>
                <a:rPr lang="fr-FR" sz="1000" dirty="0">
                  <a:solidFill>
                    <a:schemeClr val="dk1"/>
                  </a:solidFill>
                  <a:latin typeface="Roboto"/>
                  <a:ea typeface="Roboto"/>
                  <a:cs typeface="Roboto"/>
                  <a:sym typeface="Roboto"/>
                </a:rPr>
                <a:t>PILOTES</a:t>
              </a:r>
            </a:p>
            <a:p>
              <a:pPr algn="ctr">
                <a:buClr>
                  <a:schemeClr val="dk1"/>
                </a:buClr>
                <a:buSzPts val="1100"/>
              </a:pPr>
              <a:r>
                <a:rPr lang="fr-FR" sz="1000" dirty="0">
                  <a:solidFill>
                    <a:schemeClr val="dk1"/>
                  </a:solidFill>
                  <a:latin typeface="Roboto"/>
                  <a:ea typeface="Roboto"/>
                  <a:cs typeface="Roboto"/>
                  <a:sym typeface="Roboto"/>
                </a:rPr>
                <a:t>Acteurs F</a:t>
              </a:r>
              <a:r>
                <a:rPr lang="en" sz="1000" dirty="0">
                  <a:solidFill>
                    <a:schemeClr val="dk1"/>
                  </a:solidFill>
                  <a:latin typeface="Roboto"/>
                  <a:ea typeface="Roboto"/>
                  <a:cs typeface="Roboto"/>
                  <a:sym typeface="Roboto"/>
                </a:rPr>
                <a:t>ormés STEP 1</a:t>
              </a:r>
            </a:p>
            <a:p>
              <a:pPr algn="ctr">
                <a:buClr>
                  <a:schemeClr val="dk1"/>
                </a:buClr>
                <a:buSzPts val="1100"/>
              </a:pPr>
              <a:r>
                <a:rPr lang="fr-FR" sz="1000" dirty="0">
                  <a:solidFill>
                    <a:schemeClr val="dk1"/>
                  </a:solidFill>
                  <a:latin typeface="Roboto"/>
                  <a:ea typeface="Roboto"/>
                  <a:cs typeface="Roboto"/>
                  <a:sym typeface="Roboto"/>
                </a:rPr>
                <a:t>Partenaires</a:t>
              </a:r>
            </a:p>
            <a:p>
              <a:pPr marL="0" lvl="0" indent="0" algn="ctr" rtl="0">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p:txBody>
        </p:sp>
        <p:sp>
          <p:nvSpPr>
            <p:cNvPr id="1755" name="Google Shape;1755;p44"/>
            <p:cNvSpPr txBox="1"/>
            <p:nvPr/>
          </p:nvSpPr>
          <p:spPr>
            <a:xfrm>
              <a:off x="1001876" y="3227607"/>
              <a:ext cx="15267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solidFill>
                    <a:schemeClr val="accent1"/>
                  </a:solidFill>
                  <a:latin typeface="Fira Sans Extra Condensed"/>
                  <a:ea typeface="Fira Sans Extra Condensed"/>
                  <a:cs typeface="Fira Sans Extra Condensed"/>
                  <a:sym typeface="Fira Sans Extra Condensed"/>
                </a:rPr>
                <a:t>FEDERER</a:t>
              </a:r>
              <a:endParaRPr sz="1500" b="1" dirty="0">
                <a:solidFill>
                  <a:schemeClr val="accent1"/>
                </a:solidFill>
                <a:latin typeface="Fira Sans Extra Condensed"/>
                <a:ea typeface="Fira Sans Extra Condensed"/>
                <a:cs typeface="Fira Sans Extra Condensed"/>
                <a:sym typeface="Fira Sans Extra Condensed"/>
              </a:endParaRPr>
            </a:p>
          </p:txBody>
        </p:sp>
      </p:grpSp>
      <p:grpSp>
        <p:nvGrpSpPr>
          <p:cNvPr id="1756" name="Google Shape;1756;p44"/>
          <p:cNvGrpSpPr/>
          <p:nvPr/>
        </p:nvGrpSpPr>
        <p:grpSpPr>
          <a:xfrm>
            <a:off x="3701881" y="1488669"/>
            <a:ext cx="1686874" cy="974595"/>
            <a:chOff x="3592743" y="3227607"/>
            <a:chExt cx="1686874" cy="974595"/>
          </a:xfrm>
        </p:grpSpPr>
        <p:sp>
          <p:nvSpPr>
            <p:cNvPr id="1757" name="Google Shape;1757;p44"/>
            <p:cNvSpPr txBox="1"/>
            <p:nvPr/>
          </p:nvSpPr>
          <p:spPr>
            <a:xfrm>
              <a:off x="3592743" y="3652002"/>
              <a:ext cx="1686874" cy="55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Roboto"/>
                  <a:ea typeface="Roboto"/>
                  <a:cs typeface="Roboto"/>
                  <a:sym typeface="Roboto"/>
                </a:rPr>
                <a:t>DOMICILE</a:t>
              </a:r>
            </a:p>
            <a:p>
              <a:pPr marL="0" lvl="0" indent="0" algn="ctr" rtl="0">
                <a:spcBef>
                  <a:spcPts val="0"/>
                </a:spcBef>
                <a:spcAft>
                  <a:spcPts val="0"/>
                </a:spcAft>
                <a:buClr>
                  <a:schemeClr val="dk1"/>
                </a:buClr>
                <a:buSzPts val="1100"/>
                <a:buFont typeface="Arial"/>
                <a:buNone/>
              </a:pPr>
              <a:r>
                <a:rPr lang="fr-FR" sz="1000" dirty="0">
                  <a:solidFill>
                    <a:schemeClr val="dk1"/>
                  </a:solidFill>
                  <a:latin typeface="Roboto"/>
                  <a:ea typeface="Roboto"/>
                  <a:cs typeface="Roboto"/>
                  <a:sym typeface="Roboto"/>
                </a:rPr>
                <a:t>F</a:t>
              </a:r>
              <a:r>
                <a:rPr lang="en" sz="1000" dirty="0">
                  <a:solidFill>
                    <a:schemeClr val="dk1"/>
                  </a:solidFill>
                  <a:latin typeface="Roboto"/>
                  <a:ea typeface="Roboto"/>
                  <a:cs typeface="Roboto"/>
                  <a:sym typeface="Roboto"/>
                </a:rPr>
                <a:t>ile active </a:t>
              </a:r>
              <a:r>
                <a:rPr lang="en" sz="900" dirty="0">
                  <a:solidFill>
                    <a:schemeClr val="dk1"/>
                  </a:solidFill>
                  <a:latin typeface="Roboto"/>
                  <a:ea typeface="Roboto"/>
                  <a:cs typeface="Roboto"/>
                  <a:sym typeface="Roboto"/>
                </a:rPr>
                <a:t>SPICO discussion CPTS Tarbes Adour</a:t>
              </a:r>
              <a:endParaRPr sz="900" dirty="0">
                <a:solidFill>
                  <a:srgbClr val="000000"/>
                </a:solidFill>
                <a:latin typeface="Roboto"/>
                <a:ea typeface="Roboto"/>
                <a:cs typeface="Roboto"/>
                <a:sym typeface="Roboto"/>
              </a:endParaRPr>
            </a:p>
          </p:txBody>
        </p:sp>
        <p:sp>
          <p:nvSpPr>
            <p:cNvPr id="1758" name="Google Shape;1758;p44"/>
            <p:cNvSpPr txBox="1"/>
            <p:nvPr/>
          </p:nvSpPr>
          <p:spPr>
            <a:xfrm>
              <a:off x="3702145" y="3227607"/>
              <a:ext cx="15267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solidFill>
                    <a:schemeClr val="accent2">
                      <a:lumMod val="75000"/>
                    </a:schemeClr>
                  </a:solidFill>
                  <a:latin typeface="Fira Sans Extra Condensed"/>
                  <a:ea typeface="Fira Sans Extra Condensed"/>
                  <a:cs typeface="Fira Sans Extra Condensed"/>
                  <a:sym typeface="Fira Sans Extra Condensed"/>
                </a:rPr>
                <a:t>REPERAGE</a:t>
              </a:r>
              <a:endParaRPr sz="1500" b="1" dirty="0">
                <a:solidFill>
                  <a:schemeClr val="accent2">
                    <a:lumMod val="75000"/>
                  </a:schemeClr>
                </a:solidFill>
                <a:latin typeface="Fira Sans Extra Condensed"/>
                <a:ea typeface="Fira Sans Extra Condensed"/>
                <a:cs typeface="Fira Sans Extra Condensed"/>
                <a:sym typeface="Fira Sans Extra Condensed"/>
              </a:endParaRPr>
            </a:p>
          </p:txBody>
        </p:sp>
      </p:grpSp>
      <p:grpSp>
        <p:nvGrpSpPr>
          <p:cNvPr id="1759" name="Google Shape;1759;p44"/>
          <p:cNvGrpSpPr/>
          <p:nvPr/>
        </p:nvGrpSpPr>
        <p:grpSpPr>
          <a:xfrm>
            <a:off x="6786899" y="1488669"/>
            <a:ext cx="2006490" cy="967035"/>
            <a:chOff x="6102486" y="3227607"/>
            <a:chExt cx="2006490" cy="967035"/>
          </a:xfrm>
        </p:grpSpPr>
        <p:sp>
          <p:nvSpPr>
            <p:cNvPr id="1760" name="Google Shape;1760;p44"/>
            <p:cNvSpPr txBox="1"/>
            <p:nvPr/>
          </p:nvSpPr>
          <p:spPr>
            <a:xfrm>
              <a:off x="6102486" y="3644442"/>
              <a:ext cx="2006490" cy="550200"/>
            </a:xfrm>
            <a:prstGeom prst="rect">
              <a:avLst/>
            </a:prstGeom>
            <a:noFill/>
            <a:ln>
              <a:noFill/>
            </a:ln>
          </p:spPr>
          <p:txBody>
            <a:bodyPr spcFirstLastPara="1" wrap="square" lIns="91425" tIns="91425" rIns="91425" bIns="91425" anchor="ctr" anchorCtr="0">
              <a:noAutofit/>
            </a:bodyPr>
            <a:lstStyle/>
            <a:p>
              <a:pPr algn="ctr">
                <a:buClr>
                  <a:schemeClr val="dk1"/>
                </a:buClr>
                <a:buSzPts val="1100"/>
              </a:pPr>
              <a:r>
                <a:rPr lang="en" sz="1000" dirty="0">
                  <a:solidFill>
                    <a:schemeClr val="dk1"/>
                  </a:solidFill>
                  <a:latin typeface="Roboto"/>
                  <a:ea typeface="Roboto"/>
                  <a:cs typeface="Roboto"/>
                  <a:sym typeface="Roboto"/>
                </a:rPr>
                <a:t>Pros, IFSI, </a:t>
              </a:r>
              <a:r>
                <a:rPr lang="fr-FR" sz="1000" dirty="0">
                  <a:solidFill>
                    <a:schemeClr val="dk1"/>
                  </a:solidFill>
                  <a:latin typeface="Roboto"/>
                  <a:ea typeface="Roboto"/>
                  <a:cs typeface="Roboto"/>
                  <a:sym typeface="Roboto"/>
                </a:rPr>
                <a:t>Equipe</a:t>
              </a:r>
              <a:endParaRPr lang="fr-FR" sz="1000" dirty="0">
                <a:solidFill>
                  <a:srgbClr val="000000"/>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endParaRPr lang="en" sz="1000" dirty="0">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fr-FR" sz="1000" dirty="0">
                  <a:solidFill>
                    <a:schemeClr val="dk1"/>
                  </a:solidFill>
                  <a:latin typeface="Roboto"/>
                  <a:ea typeface="Roboto"/>
                  <a:cs typeface="Roboto"/>
                  <a:sym typeface="Roboto"/>
                </a:rPr>
                <a:t>W</a:t>
              </a:r>
              <a:r>
                <a:rPr lang="en" sz="1000" dirty="0">
                  <a:solidFill>
                    <a:schemeClr val="dk1"/>
                  </a:solidFill>
                  <a:latin typeface="Roboto"/>
                  <a:ea typeface="Roboto"/>
                  <a:cs typeface="Roboto"/>
                  <a:sym typeface="Roboto"/>
                </a:rPr>
                <a:t>ebinair</a:t>
              </a:r>
            </a:p>
            <a:p>
              <a:pPr marL="0" lvl="0" indent="0" algn="ctr" rtl="0">
                <a:spcBef>
                  <a:spcPts val="0"/>
                </a:spcBef>
                <a:spcAft>
                  <a:spcPts val="0"/>
                </a:spcAft>
                <a:buClr>
                  <a:schemeClr val="dk1"/>
                </a:buClr>
                <a:buSzPts val="1100"/>
                <a:buFont typeface="Arial"/>
                <a:buNone/>
              </a:pPr>
              <a:r>
                <a:rPr lang="fr-FR" sz="1000" dirty="0">
                  <a:solidFill>
                    <a:schemeClr val="dk1"/>
                  </a:solidFill>
                  <a:latin typeface="Roboto"/>
                  <a:ea typeface="Roboto"/>
                  <a:cs typeface="Roboto"/>
                  <a:sym typeface="Roboto"/>
                </a:rPr>
                <a:t>P</a:t>
              </a:r>
              <a:r>
                <a:rPr lang="en" sz="1000" dirty="0">
                  <a:solidFill>
                    <a:schemeClr val="dk1"/>
                  </a:solidFill>
                  <a:latin typeface="Roboto"/>
                  <a:ea typeface="Roboto"/>
                  <a:cs typeface="Roboto"/>
                  <a:sym typeface="Roboto"/>
                </a:rPr>
                <a:t>résentiel</a:t>
              </a:r>
            </a:p>
          </p:txBody>
        </p:sp>
        <p:sp>
          <p:nvSpPr>
            <p:cNvPr id="1761" name="Google Shape;1761;p44"/>
            <p:cNvSpPr txBox="1"/>
            <p:nvPr/>
          </p:nvSpPr>
          <p:spPr>
            <a:xfrm>
              <a:off x="6402352" y="3227607"/>
              <a:ext cx="15267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solidFill>
                    <a:schemeClr val="accent5"/>
                  </a:solidFill>
                  <a:latin typeface="Fira Sans Extra Condensed"/>
                  <a:ea typeface="Fira Sans Extra Condensed"/>
                  <a:cs typeface="Fira Sans Extra Condensed"/>
                  <a:sym typeface="Fira Sans Extra Condensed"/>
                </a:rPr>
                <a:t>FORMATION</a:t>
              </a:r>
              <a:endParaRPr sz="1500" b="1" dirty="0">
                <a:solidFill>
                  <a:schemeClr val="accent5"/>
                </a:solidFill>
                <a:latin typeface="Fira Sans Extra Condensed"/>
                <a:ea typeface="Fira Sans Extra Condensed"/>
                <a:cs typeface="Fira Sans Extra Condensed"/>
                <a:sym typeface="Fira Sans Extra Condensed"/>
              </a:endParaRPr>
            </a:p>
          </p:txBody>
        </p:sp>
      </p:grpSp>
      <p:cxnSp>
        <p:nvCxnSpPr>
          <p:cNvPr id="1762" name="Google Shape;1762;p44"/>
          <p:cNvCxnSpPr>
            <a:endCxn id="1749" idx="2"/>
          </p:cNvCxnSpPr>
          <p:nvPr/>
        </p:nvCxnSpPr>
        <p:spPr>
          <a:xfrm rot="10800000">
            <a:off x="2936937" y="2463265"/>
            <a:ext cx="0" cy="1120800"/>
          </a:xfrm>
          <a:prstGeom prst="straightConnector1">
            <a:avLst/>
          </a:prstGeom>
          <a:noFill/>
          <a:ln w="9525" cap="flat" cmpd="sng">
            <a:solidFill>
              <a:schemeClr val="dk1"/>
            </a:solidFill>
            <a:prstDash val="dash"/>
            <a:round/>
            <a:headEnd type="none" w="med" len="med"/>
            <a:tailEnd type="none" w="med" len="med"/>
          </a:ln>
        </p:spPr>
      </p:cxnSp>
      <p:cxnSp>
        <p:nvCxnSpPr>
          <p:cNvPr id="1763" name="Google Shape;1763;p44"/>
          <p:cNvCxnSpPr>
            <a:cxnSpLocks/>
            <a:stCxn id="1740" idx="0"/>
          </p:cNvCxnSpPr>
          <p:nvPr/>
        </p:nvCxnSpPr>
        <p:spPr>
          <a:xfrm flipV="1">
            <a:off x="4548754" y="2826960"/>
            <a:ext cx="16370" cy="1441022"/>
          </a:xfrm>
          <a:prstGeom prst="straightConnector1">
            <a:avLst/>
          </a:prstGeom>
          <a:noFill/>
          <a:ln w="9525" cap="flat" cmpd="sng">
            <a:solidFill>
              <a:srgbClr val="000000"/>
            </a:solidFill>
            <a:prstDash val="dash"/>
            <a:round/>
            <a:headEnd type="none" w="med" len="med"/>
            <a:tailEnd type="none" w="med" len="med"/>
          </a:ln>
        </p:spPr>
      </p:cxnSp>
      <p:cxnSp>
        <p:nvCxnSpPr>
          <p:cNvPr id="1764" name="Google Shape;1764;p44"/>
          <p:cNvCxnSpPr>
            <a:cxnSpLocks/>
          </p:cNvCxnSpPr>
          <p:nvPr/>
        </p:nvCxnSpPr>
        <p:spPr>
          <a:xfrm flipH="1" flipV="1">
            <a:off x="7849581" y="2571750"/>
            <a:ext cx="578" cy="1666888"/>
          </a:xfrm>
          <a:prstGeom prst="straightConnector1">
            <a:avLst/>
          </a:prstGeom>
          <a:noFill/>
          <a:ln w="9525" cap="flat" cmpd="sng">
            <a:solidFill>
              <a:srgbClr val="000000"/>
            </a:solidFill>
            <a:prstDash val="dash"/>
            <a:round/>
            <a:headEnd type="none" w="med" len="med"/>
            <a:tailEnd type="none" w="med" len="med"/>
          </a:ln>
        </p:spPr>
      </p:cxnSp>
      <p:cxnSp>
        <p:nvCxnSpPr>
          <p:cNvPr id="1765" name="Google Shape;1765;p44"/>
          <p:cNvCxnSpPr>
            <a:cxnSpLocks/>
          </p:cNvCxnSpPr>
          <p:nvPr/>
        </p:nvCxnSpPr>
        <p:spPr>
          <a:xfrm flipV="1">
            <a:off x="6212386" y="2963011"/>
            <a:ext cx="0" cy="575127"/>
          </a:xfrm>
          <a:prstGeom prst="straightConnector1">
            <a:avLst/>
          </a:prstGeom>
          <a:noFill/>
          <a:ln w="9525" cap="flat" cmpd="sng">
            <a:solidFill>
              <a:srgbClr val="000000"/>
            </a:solidFill>
            <a:prstDash val="dash"/>
            <a:round/>
            <a:headEnd type="none" w="med" len="med"/>
            <a:tailEnd type="none" w="med" len="med"/>
          </a:ln>
        </p:spPr>
      </p:cxnSp>
      <p:sp>
        <p:nvSpPr>
          <p:cNvPr id="1784" name="Google Shape;1784;p44"/>
          <p:cNvSpPr txBox="1"/>
          <p:nvPr/>
        </p:nvSpPr>
        <p:spPr>
          <a:xfrm>
            <a:off x="0" y="0"/>
            <a:ext cx="3700200" cy="82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
        <p:nvSpPr>
          <p:cNvPr id="2" name="ZoneTexte 1">
            <a:extLst>
              <a:ext uri="{FF2B5EF4-FFF2-40B4-BE49-F238E27FC236}">
                <a16:creationId xmlns:a16="http://schemas.microsoft.com/office/drawing/2014/main" id="{F57EC8F0-3DFF-8834-0343-1B7403C54D56}"/>
              </a:ext>
            </a:extLst>
          </p:cNvPr>
          <p:cNvSpPr txBox="1"/>
          <p:nvPr/>
        </p:nvSpPr>
        <p:spPr>
          <a:xfrm>
            <a:off x="214818" y="157347"/>
            <a:ext cx="3917448" cy="523220"/>
          </a:xfrm>
          <a:prstGeom prst="rect">
            <a:avLst/>
          </a:prstGeom>
          <a:noFill/>
        </p:spPr>
        <p:txBody>
          <a:bodyPr wrap="square" rtlCol="0">
            <a:spAutoFit/>
          </a:bodyPr>
          <a:lstStyle/>
          <a:p>
            <a:r>
              <a:rPr lang="fr-FR" b="1" dirty="0">
                <a:solidFill>
                  <a:schemeClr val="accent5"/>
                </a:solidFill>
              </a:rPr>
              <a:t>EQUIPE Parcours sénior robuste </a:t>
            </a:r>
          </a:p>
          <a:p>
            <a:r>
              <a:rPr lang="fr-FR" b="1" dirty="0">
                <a:solidFill>
                  <a:schemeClr val="accent5"/>
                </a:solidFill>
              </a:rPr>
              <a:t>CPTS Tarbes-Adour</a:t>
            </a:r>
          </a:p>
        </p:txBody>
      </p:sp>
      <p:pic>
        <p:nvPicPr>
          <p:cNvPr id="10" name="Graphique 9" descr="Boussole avec un remplissage uni">
            <a:extLst>
              <a:ext uri="{FF2B5EF4-FFF2-40B4-BE49-F238E27FC236}">
                <a16:creationId xmlns:a16="http://schemas.microsoft.com/office/drawing/2014/main" id="{1189E8D4-E484-D502-15C4-3CF289DBEE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4398" y="918281"/>
            <a:ext cx="601498" cy="601498"/>
          </a:xfrm>
          <a:prstGeom prst="rect">
            <a:avLst/>
          </a:prstGeom>
        </p:spPr>
      </p:pic>
      <p:pic>
        <p:nvPicPr>
          <p:cNvPr id="12" name="Graphique 11" descr="Groupe d’hommes avec un remplissage uni">
            <a:extLst>
              <a:ext uri="{FF2B5EF4-FFF2-40B4-BE49-F238E27FC236}">
                <a16:creationId xmlns:a16="http://schemas.microsoft.com/office/drawing/2014/main" id="{B739C23C-CD4C-E9EC-3E0E-A79194B679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761" y="940815"/>
            <a:ext cx="601498" cy="601498"/>
          </a:xfrm>
          <a:prstGeom prst="rect">
            <a:avLst/>
          </a:prstGeom>
        </p:spPr>
      </p:pic>
      <p:pic>
        <p:nvPicPr>
          <p:cNvPr id="13" name="Graphique 12" descr="Boussole avec un remplissage uni">
            <a:extLst>
              <a:ext uri="{FF2B5EF4-FFF2-40B4-BE49-F238E27FC236}">
                <a16:creationId xmlns:a16="http://schemas.microsoft.com/office/drawing/2014/main" id="{15F21059-B38F-D69D-90BE-A65E27B02D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8328" y="946623"/>
            <a:ext cx="601498" cy="601498"/>
          </a:xfrm>
          <a:prstGeom prst="rect">
            <a:avLst/>
          </a:prstGeom>
        </p:spPr>
      </p:pic>
      <p:pic>
        <p:nvPicPr>
          <p:cNvPr id="15" name="Graphique 14" descr="Podcasting avec un remplissage uni">
            <a:extLst>
              <a:ext uri="{FF2B5EF4-FFF2-40B4-BE49-F238E27FC236}">
                <a16:creationId xmlns:a16="http://schemas.microsoft.com/office/drawing/2014/main" id="{3F06D356-0E4D-D93D-A3C9-631DD9B43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92258" y="915288"/>
            <a:ext cx="682506" cy="682506"/>
          </a:xfrm>
          <a:prstGeom prst="rect">
            <a:avLst/>
          </a:prstGeom>
        </p:spPr>
      </p:pic>
      <p:pic>
        <p:nvPicPr>
          <p:cNvPr id="19" name="Graphique 18" descr="Enseignant avec un remplissage uni">
            <a:extLst>
              <a:ext uri="{FF2B5EF4-FFF2-40B4-BE49-F238E27FC236}">
                <a16:creationId xmlns:a16="http://schemas.microsoft.com/office/drawing/2014/main" id="{4AE38121-7241-28A6-491B-116FF1F4E9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9566" y="890986"/>
            <a:ext cx="701157" cy="701157"/>
          </a:xfrm>
          <a:prstGeom prst="rect">
            <a:avLst/>
          </a:prstGeom>
        </p:spPr>
      </p:pic>
      <p:pic>
        <p:nvPicPr>
          <p:cNvPr id="20" name="Image 19">
            <a:extLst>
              <a:ext uri="{FF2B5EF4-FFF2-40B4-BE49-F238E27FC236}">
                <a16:creationId xmlns:a16="http://schemas.microsoft.com/office/drawing/2014/main" id="{21FCC097-D559-A270-BA68-794A7A86546C}"/>
              </a:ext>
            </a:extLst>
          </p:cNvPr>
          <p:cNvPicPr>
            <a:picLocks noChangeAspect="1"/>
          </p:cNvPicPr>
          <p:nvPr/>
        </p:nvPicPr>
        <p:blipFill>
          <a:blip r:embed="rId13"/>
          <a:stretch>
            <a:fillRect/>
          </a:stretch>
        </p:blipFill>
        <p:spPr>
          <a:xfrm>
            <a:off x="8347364" y="65930"/>
            <a:ext cx="690653" cy="842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10276A3-F371-2204-CED9-9DD72482A8B2}"/>
              </a:ext>
            </a:extLst>
          </p:cNvPr>
          <p:cNvSpPr txBox="1"/>
          <p:nvPr/>
        </p:nvSpPr>
        <p:spPr>
          <a:xfrm>
            <a:off x="-1502854" y="4680608"/>
            <a:ext cx="6438507" cy="783226"/>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2400" b="1" kern="1200" dirty="0">
                <a:solidFill>
                  <a:srgbClr val="7030A0"/>
                </a:solidFill>
                <a:latin typeface="+mj-lt"/>
                <a:ea typeface="+mj-ea"/>
                <a:cs typeface="+mj-cs"/>
              </a:rPr>
              <a:t>ACTIONS DÉJÀ REALISEES</a:t>
            </a:r>
          </a:p>
        </p:txBody>
      </p:sp>
      <p:pic>
        <p:nvPicPr>
          <p:cNvPr id="12" name="Image 11" descr="Une image contenant plancher, intérieur, mur, personne&#10;&#10;Description générée automatiquement">
            <a:extLst>
              <a:ext uri="{FF2B5EF4-FFF2-40B4-BE49-F238E27FC236}">
                <a16:creationId xmlns:a16="http://schemas.microsoft.com/office/drawing/2014/main" id="{A0CACB7A-C3E9-D47D-2B37-84332F4C3F39}"/>
              </a:ext>
            </a:extLst>
          </p:cNvPr>
          <p:cNvPicPr>
            <a:picLocks noChangeAspect="1"/>
          </p:cNvPicPr>
          <p:nvPr/>
        </p:nvPicPr>
        <p:blipFill rotWithShape="1">
          <a:blip r:embed="rId2"/>
          <a:srcRect r="7" b="25005"/>
          <a:stretch/>
        </p:blipFill>
        <p:spPr>
          <a:xfrm>
            <a:off x="238320" y="252412"/>
            <a:ext cx="2228850" cy="222885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8" name="Image 7">
            <a:extLst>
              <a:ext uri="{FF2B5EF4-FFF2-40B4-BE49-F238E27FC236}">
                <a16:creationId xmlns:a16="http://schemas.microsoft.com/office/drawing/2014/main" id="{58EC7023-BA00-7145-FD8B-3B7616AC14A0}"/>
              </a:ext>
            </a:extLst>
          </p:cNvPr>
          <p:cNvPicPr>
            <a:picLocks noChangeAspect="1"/>
          </p:cNvPicPr>
          <p:nvPr/>
        </p:nvPicPr>
        <p:blipFill rotWithShape="1">
          <a:blip r:embed="rId3"/>
          <a:srcRect t="5375" r="3" b="24127"/>
          <a:stretch/>
        </p:blipFill>
        <p:spPr>
          <a:xfrm>
            <a:off x="2343148" y="1664385"/>
            <a:ext cx="2676938" cy="2676938"/>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4" name="Image 3" descr="Une image contenant texte, intérieur, plafond, personne&#10;&#10;Description générée automatiquement">
            <a:extLst>
              <a:ext uri="{FF2B5EF4-FFF2-40B4-BE49-F238E27FC236}">
                <a16:creationId xmlns:a16="http://schemas.microsoft.com/office/drawing/2014/main" id="{0295213B-A93E-E978-43C1-1049F0AC6F0E}"/>
              </a:ext>
            </a:extLst>
          </p:cNvPr>
          <p:cNvPicPr>
            <a:picLocks noChangeAspect="1"/>
          </p:cNvPicPr>
          <p:nvPr/>
        </p:nvPicPr>
        <p:blipFill rotWithShape="1">
          <a:blip r:embed="rId4"/>
          <a:srcRect l="15478" r="9527" b="7"/>
          <a:stretch/>
        </p:blipFill>
        <p:spPr>
          <a:xfrm>
            <a:off x="4984516" y="757475"/>
            <a:ext cx="1880778" cy="1880778"/>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4" name="ZoneTexte 13">
            <a:extLst>
              <a:ext uri="{FF2B5EF4-FFF2-40B4-BE49-F238E27FC236}">
                <a16:creationId xmlns:a16="http://schemas.microsoft.com/office/drawing/2014/main" id="{76F49944-C86A-5442-213E-1D2DEEF08115}"/>
              </a:ext>
            </a:extLst>
          </p:cNvPr>
          <p:cNvSpPr txBox="1"/>
          <p:nvPr/>
        </p:nvSpPr>
        <p:spPr>
          <a:xfrm>
            <a:off x="0" y="2571750"/>
            <a:ext cx="2475738" cy="307777"/>
          </a:xfrm>
          <a:prstGeom prst="rect">
            <a:avLst/>
          </a:prstGeom>
          <a:noFill/>
        </p:spPr>
        <p:txBody>
          <a:bodyPr wrap="square" rtlCol="0">
            <a:spAutoFit/>
          </a:bodyPr>
          <a:lstStyle/>
          <a:p>
            <a:pPr algn="ctr"/>
            <a:r>
              <a:rPr lang="fr-FR" b="1" dirty="0">
                <a:solidFill>
                  <a:schemeClr val="tx1"/>
                </a:solidFill>
              </a:rPr>
              <a:t>ALLER VERS SANS RDV </a:t>
            </a:r>
          </a:p>
        </p:txBody>
      </p:sp>
      <p:sp>
        <p:nvSpPr>
          <p:cNvPr id="16" name="ZoneTexte 15">
            <a:extLst>
              <a:ext uri="{FF2B5EF4-FFF2-40B4-BE49-F238E27FC236}">
                <a16:creationId xmlns:a16="http://schemas.microsoft.com/office/drawing/2014/main" id="{52D34FA5-D729-281F-3B68-471F6DF2EBC4}"/>
              </a:ext>
            </a:extLst>
          </p:cNvPr>
          <p:cNvSpPr txBox="1"/>
          <p:nvPr/>
        </p:nvSpPr>
        <p:spPr>
          <a:xfrm>
            <a:off x="2467170" y="4341323"/>
            <a:ext cx="2321044" cy="307777"/>
          </a:xfrm>
          <a:prstGeom prst="rect">
            <a:avLst/>
          </a:prstGeom>
          <a:noFill/>
        </p:spPr>
        <p:txBody>
          <a:bodyPr wrap="square" rtlCol="0">
            <a:spAutoFit/>
          </a:bodyPr>
          <a:lstStyle/>
          <a:p>
            <a:pPr algn="ctr"/>
            <a:r>
              <a:rPr lang="fr-FR" b="1" dirty="0">
                <a:solidFill>
                  <a:schemeClr val="tx1"/>
                </a:solidFill>
              </a:rPr>
              <a:t>CONFERENCE </a:t>
            </a:r>
          </a:p>
        </p:txBody>
      </p:sp>
      <p:sp>
        <p:nvSpPr>
          <p:cNvPr id="18" name="ZoneTexte 17">
            <a:extLst>
              <a:ext uri="{FF2B5EF4-FFF2-40B4-BE49-F238E27FC236}">
                <a16:creationId xmlns:a16="http://schemas.microsoft.com/office/drawing/2014/main" id="{234C1ABD-FCC5-7B7C-474C-5DDFFBB36C58}"/>
              </a:ext>
            </a:extLst>
          </p:cNvPr>
          <p:cNvSpPr txBox="1"/>
          <p:nvPr/>
        </p:nvSpPr>
        <p:spPr>
          <a:xfrm>
            <a:off x="4436038" y="111144"/>
            <a:ext cx="2676939" cy="646331"/>
          </a:xfrm>
          <a:prstGeom prst="rect">
            <a:avLst/>
          </a:prstGeom>
          <a:noFill/>
        </p:spPr>
        <p:txBody>
          <a:bodyPr wrap="square" rtlCol="0">
            <a:spAutoFit/>
          </a:bodyPr>
          <a:lstStyle/>
          <a:p>
            <a:pPr algn="ctr"/>
            <a:r>
              <a:rPr lang="fr-FR" b="1" dirty="0">
                <a:solidFill>
                  <a:schemeClr val="tx1"/>
                </a:solidFill>
              </a:rPr>
              <a:t>ALLER VERS </a:t>
            </a:r>
          </a:p>
          <a:p>
            <a:pPr algn="ctr"/>
            <a:r>
              <a:rPr lang="fr-FR" sz="1100" b="1" dirty="0">
                <a:solidFill>
                  <a:schemeClr val="tx1"/>
                </a:solidFill>
              </a:rPr>
              <a:t>en collaboration avec la Mutualité française, la CPAM et la MSA</a:t>
            </a:r>
          </a:p>
        </p:txBody>
      </p:sp>
      <p:pic>
        <p:nvPicPr>
          <p:cNvPr id="5" name="Image 4" descr="Une image contenant texte, pose, personne, debout&#10;&#10;Description générée automatiquement">
            <a:extLst>
              <a:ext uri="{FF2B5EF4-FFF2-40B4-BE49-F238E27FC236}">
                <a16:creationId xmlns:a16="http://schemas.microsoft.com/office/drawing/2014/main" id="{81D3337F-1C42-7157-90A5-093BD6D77D66}"/>
              </a:ext>
            </a:extLst>
          </p:cNvPr>
          <p:cNvPicPr>
            <a:picLocks noChangeAspect="1"/>
          </p:cNvPicPr>
          <p:nvPr/>
        </p:nvPicPr>
        <p:blipFill>
          <a:blip r:embed="rId5"/>
          <a:stretch>
            <a:fillRect/>
          </a:stretch>
        </p:blipFill>
        <p:spPr>
          <a:xfrm>
            <a:off x="6082698" y="2481262"/>
            <a:ext cx="2988646" cy="2592075"/>
          </a:xfrm>
          <a:prstGeom prst="ellipse">
            <a:avLst/>
          </a:prstGeom>
          <a:ln>
            <a:noFill/>
          </a:ln>
          <a:effectLst/>
        </p:spPr>
      </p:pic>
      <p:sp>
        <p:nvSpPr>
          <p:cNvPr id="6" name="ZoneTexte 5">
            <a:extLst>
              <a:ext uri="{FF2B5EF4-FFF2-40B4-BE49-F238E27FC236}">
                <a16:creationId xmlns:a16="http://schemas.microsoft.com/office/drawing/2014/main" id="{3955C6C3-4132-4A60-03BC-4E3C3653BB0C}"/>
              </a:ext>
            </a:extLst>
          </p:cNvPr>
          <p:cNvSpPr txBox="1"/>
          <p:nvPr/>
        </p:nvSpPr>
        <p:spPr>
          <a:xfrm>
            <a:off x="6500932" y="2173485"/>
            <a:ext cx="2321044" cy="307777"/>
          </a:xfrm>
          <a:prstGeom prst="rect">
            <a:avLst/>
          </a:prstGeom>
          <a:noFill/>
        </p:spPr>
        <p:txBody>
          <a:bodyPr wrap="square" rtlCol="0">
            <a:spAutoFit/>
          </a:bodyPr>
          <a:lstStyle/>
          <a:p>
            <a:pPr algn="ctr"/>
            <a:r>
              <a:rPr lang="fr-FR" b="1" dirty="0">
                <a:solidFill>
                  <a:schemeClr val="tx1"/>
                </a:solidFill>
              </a:rPr>
              <a:t>SALON SENIOR 2023</a:t>
            </a:r>
          </a:p>
        </p:txBody>
      </p:sp>
      <p:pic>
        <p:nvPicPr>
          <p:cNvPr id="7170" name="Picture 2" descr="ICOPE - Un programme pour prévenir la dépendance | Agence régionale de  santé Occitanie">
            <a:extLst>
              <a:ext uri="{FF2B5EF4-FFF2-40B4-BE49-F238E27FC236}">
                <a16:creationId xmlns:a16="http://schemas.microsoft.com/office/drawing/2014/main" id="{DD37BF72-E268-723B-795F-05BA3B274F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3395" y="70163"/>
            <a:ext cx="915239" cy="61461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51B8B87C-292C-BA29-03D5-531F4FC6958F}"/>
              </a:ext>
            </a:extLst>
          </p:cNvPr>
          <p:cNvPicPr>
            <a:picLocks noChangeAspect="1"/>
          </p:cNvPicPr>
          <p:nvPr/>
        </p:nvPicPr>
        <p:blipFill>
          <a:blip r:embed="rId7"/>
          <a:stretch>
            <a:fillRect/>
          </a:stretch>
        </p:blipFill>
        <p:spPr>
          <a:xfrm>
            <a:off x="8296168" y="621363"/>
            <a:ext cx="732466" cy="893898"/>
          </a:xfrm>
          <a:prstGeom prst="rect">
            <a:avLst/>
          </a:prstGeom>
        </p:spPr>
      </p:pic>
    </p:spTree>
    <p:extLst>
      <p:ext uri="{BB962C8B-B14F-4D97-AF65-F5344CB8AC3E}">
        <p14:creationId xmlns:p14="http://schemas.microsoft.com/office/powerpoint/2010/main" val="2411635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76623B8-074D-DD92-2F1C-30233863FDF9}"/>
              </a:ext>
            </a:extLst>
          </p:cNvPr>
          <p:cNvSpPr txBox="1"/>
          <p:nvPr/>
        </p:nvSpPr>
        <p:spPr>
          <a:xfrm>
            <a:off x="1572546" y="345947"/>
            <a:ext cx="6269338" cy="1200329"/>
          </a:xfrm>
          <a:prstGeom prst="rect">
            <a:avLst/>
          </a:prstGeom>
          <a:noFill/>
        </p:spPr>
        <p:txBody>
          <a:bodyPr wrap="square" rtlCol="0">
            <a:spAutoFit/>
          </a:bodyPr>
          <a:lstStyle/>
          <a:p>
            <a:pPr algn="ctr"/>
            <a:r>
              <a:rPr lang="fr-FR" sz="3600" b="1" dirty="0">
                <a:solidFill>
                  <a:srgbClr val="7030A0"/>
                </a:solidFill>
              </a:rPr>
              <a:t>ADISHATZ </a:t>
            </a:r>
          </a:p>
          <a:p>
            <a:pPr algn="ctr"/>
            <a:endParaRPr lang="fr-FR" sz="3600" b="1" dirty="0">
              <a:solidFill>
                <a:srgbClr val="7030A0"/>
              </a:solidFill>
            </a:endParaRPr>
          </a:p>
        </p:txBody>
      </p:sp>
      <p:pic>
        <p:nvPicPr>
          <p:cNvPr id="2050" name="Picture 2">
            <a:extLst>
              <a:ext uri="{FF2B5EF4-FFF2-40B4-BE49-F238E27FC236}">
                <a16:creationId xmlns:a16="http://schemas.microsoft.com/office/drawing/2014/main" id="{2D75AD06-DDE2-4303-57E4-882D4ACDA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182" y="4345939"/>
            <a:ext cx="534114" cy="5341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o-LinkedIn-rond-300x300 - LOptimisme.pro">
            <a:extLst>
              <a:ext uri="{FF2B5EF4-FFF2-40B4-BE49-F238E27FC236}">
                <a16:creationId xmlns:a16="http://schemas.microsoft.com/office/drawing/2014/main" id="{1E0F8750-B33C-CBBF-4B93-EC7012D0E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916" y="4330566"/>
            <a:ext cx="534115" cy="534115"/>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 pentagone 2">
            <a:extLst>
              <a:ext uri="{FF2B5EF4-FFF2-40B4-BE49-F238E27FC236}">
                <a16:creationId xmlns:a16="http://schemas.microsoft.com/office/drawing/2014/main" id="{550DE054-C747-84BB-5E93-D1BD3991ABAC}"/>
              </a:ext>
            </a:extLst>
          </p:cNvPr>
          <p:cNvSpPr/>
          <p:nvPr/>
        </p:nvSpPr>
        <p:spPr>
          <a:xfrm>
            <a:off x="1572546" y="4428973"/>
            <a:ext cx="1740453" cy="379896"/>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SUIVEZ NOUS</a:t>
            </a:r>
          </a:p>
        </p:txBody>
      </p:sp>
      <p:pic>
        <p:nvPicPr>
          <p:cNvPr id="4" name="Image 3">
            <a:extLst>
              <a:ext uri="{FF2B5EF4-FFF2-40B4-BE49-F238E27FC236}">
                <a16:creationId xmlns:a16="http://schemas.microsoft.com/office/drawing/2014/main" id="{2195BCB3-4ACB-126C-F587-45AF564E047B}"/>
              </a:ext>
            </a:extLst>
          </p:cNvPr>
          <p:cNvPicPr>
            <a:picLocks noChangeAspect="1"/>
          </p:cNvPicPr>
          <p:nvPr/>
        </p:nvPicPr>
        <p:blipFill>
          <a:blip r:embed="rId4"/>
          <a:stretch>
            <a:fillRect/>
          </a:stretch>
        </p:blipFill>
        <p:spPr>
          <a:xfrm>
            <a:off x="238575" y="192095"/>
            <a:ext cx="690653" cy="842870"/>
          </a:xfrm>
          <a:prstGeom prst="rect">
            <a:avLst/>
          </a:prstGeom>
        </p:spPr>
      </p:pic>
      <p:sp>
        <p:nvSpPr>
          <p:cNvPr id="6" name="ZoneTexte 5">
            <a:extLst>
              <a:ext uri="{FF2B5EF4-FFF2-40B4-BE49-F238E27FC236}">
                <a16:creationId xmlns:a16="http://schemas.microsoft.com/office/drawing/2014/main" id="{6B35A378-97FE-F22D-0DA2-06B7219BA709}"/>
              </a:ext>
            </a:extLst>
          </p:cNvPr>
          <p:cNvSpPr txBox="1"/>
          <p:nvPr/>
        </p:nvSpPr>
        <p:spPr>
          <a:xfrm>
            <a:off x="5471553" y="4428973"/>
            <a:ext cx="4572000" cy="307777"/>
          </a:xfrm>
          <a:prstGeom prst="rect">
            <a:avLst/>
          </a:prstGeom>
          <a:noFill/>
        </p:spPr>
        <p:txBody>
          <a:bodyPr wrap="square">
            <a:spAutoFit/>
          </a:bodyPr>
          <a:lstStyle/>
          <a:p>
            <a:r>
              <a:rPr lang="fr-FR" dirty="0">
                <a:hlinkClick r:id="rId5"/>
              </a:rPr>
              <a:t>https://www.cptsdetarbesadour.org/</a:t>
            </a:r>
            <a:r>
              <a:rPr lang="fr-FR" dirty="0"/>
              <a:t> </a:t>
            </a:r>
          </a:p>
        </p:txBody>
      </p:sp>
      <p:pic>
        <p:nvPicPr>
          <p:cNvPr id="7" name="Image 6">
            <a:extLst>
              <a:ext uri="{FF2B5EF4-FFF2-40B4-BE49-F238E27FC236}">
                <a16:creationId xmlns:a16="http://schemas.microsoft.com/office/drawing/2014/main" id="{B418AFF8-D357-C615-9BD5-A758EBB46272}"/>
              </a:ext>
            </a:extLst>
          </p:cNvPr>
          <p:cNvPicPr>
            <a:picLocks noChangeAspect="1"/>
          </p:cNvPicPr>
          <p:nvPr/>
        </p:nvPicPr>
        <p:blipFill>
          <a:blip r:embed="rId6"/>
          <a:stretch>
            <a:fillRect/>
          </a:stretch>
        </p:blipFill>
        <p:spPr>
          <a:xfrm>
            <a:off x="3622115" y="992047"/>
            <a:ext cx="2215601" cy="3159406"/>
          </a:xfrm>
          <a:prstGeom prst="rect">
            <a:avLst/>
          </a:prstGeom>
        </p:spPr>
      </p:pic>
    </p:spTree>
    <p:extLst>
      <p:ext uri="{BB962C8B-B14F-4D97-AF65-F5344CB8AC3E}">
        <p14:creationId xmlns:p14="http://schemas.microsoft.com/office/powerpoint/2010/main" val="324078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D43EFA-27DE-96D8-176C-FBBBA69B8341}"/>
              </a:ext>
            </a:extLst>
          </p:cNvPr>
          <p:cNvSpPr txBox="1"/>
          <p:nvPr/>
        </p:nvSpPr>
        <p:spPr>
          <a:xfrm>
            <a:off x="1236846" y="1119090"/>
            <a:ext cx="6448926" cy="2677656"/>
          </a:xfrm>
          <a:prstGeom prst="rect">
            <a:avLst/>
          </a:prstGeom>
          <a:noFill/>
        </p:spPr>
        <p:txBody>
          <a:bodyPr wrap="square">
            <a:spAutoFit/>
          </a:bodyPr>
          <a:lstStyle/>
          <a:p>
            <a:pPr algn="ctr"/>
            <a:r>
              <a:rPr lang="fr-FR" sz="2800" b="0" i="0" dirty="0">
                <a:solidFill>
                  <a:srgbClr val="3F7483"/>
                </a:solidFill>
                <a:effectLst/>
                <a:latin typeface="Montserrat" panose="00000500000000000000" pitchFamily="2" charset="0"/>
              </a:rPr>
              <a:t>l’espérance de vie en bonne santé, c’est-à-dire le nombre d’années qu’une personne peut compter vivre sans souffrir d’incapacité dans les gestes de la vie quotidienne</a:t>
            </a:r>
            <a:endParaRPr lang="fr-FR" sz="2800" dirty="0"/>
          </a:p>
        </p:txBody>
      </p:sp>
    </p:spTree>
    <p:extLst>
      <p:ext uri="{BB962C8B-B14F-4D97-AF65-F5344CB8AC3E}">
        <p14:creationId xmlns:p14="http://schemas.microsoft.com/office/powerpoint/2010/main" val="1828968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103"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4104">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4107" name="Rectangle 4106">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urope — Wikipédia">
            <a:extLst>
              <a:ext uri="{FF2B5EF4-FFF2-40B4-BE49-F238E27FC236}">
                <a16:creationId xmlns:a16="http://schemas.microsoft.com/office/drawing/2014/main" id="{8513B3B8-AA9E-0792-3897-7921AFCBE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945" y="482600"/>
            <a:ext cx="4193275" cy="417829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5DB7181-7978-7BC4-0770-CDB759136592}"/>
              </a:ext>
            </a:extLst>
          </p:cNvPr>
          <p:cNvSpPr txBox="1"/>
          <p:nvPr/>
        </p:nvSpPr>
        <p:spPr>
          <a:xfrm>
            <a:off x="917779" y="791288"/>
            <a:ext cx="3274045" cy="3107772"/>
          </a:xfrm>
          <a:prstGeom prst="rect">
            <a:avLst/>
          </a:prstGeom>
          <a:noFill/>
        </p:spPr>
        <p:txBody>
          <a:bodyPr wrap="square" rtlCol="0">
            <a:spAutoFit/>
          </a:bodyPr>
          <a:lstStyle/>
          <a:p>
            <a:pPr>
              <a:spcAft>
                <a:spcPts val="600"/>
              </a:spcAft>
            </a:pPr>
            <a:r>
              <a:rPr lang="fr-FR" sz="3916" b="0" i="0" u="none" strike="noStrike" cap="none">
                <a:solidFill>
                  <a:srgbClr val="000000"/>
                </a:solidFill>
                <a:latin typeface="Arial"/>
                <a:ea typeface="Arial"/>
                <a:cs typeface="Arial"/>
                <a:sym typeface="Arial"/>
              </a:rPr>
              <a:t>Le vieillissement dans le monde et en Europe</a:t>
            </a:r>
            <a:endParaRPr lang="fr-FR" sz="4400"/>
          </a:p>
        </p:txBody>
      </p:sp>
    </p:spTree>
    <p:extLst>
      <p:ext uri="{BB962C8B-B14F-4D97-AF65-F5344CB8AC3E}">
        <p14:creationId xmlns:p14="http://schemas.microsoft.com/office/powerpoint/2010/main" val="3596489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8FBBF1E-1555-488E-8C0C-058E5710BE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53966F8-4E34-4797-9621-E8C53362E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4" name="Rectangle 13">
            <a:extLst>
              <a:ext uri="{FF2B5EF4-FFF2-40B4-BE49-F238E27FC236}">
                <a16:creationId xmlns:a16="http://schemas.microsoft.com/office/drawing/2014/main" id="{7861DD06-AB17-4E8B-B828-D863D16E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graphique&#10;&#10;Description générée automatiquement">
            <a:extLst>
              <a:ext uri="{FF2B5EF4-FFF2-40B4-BE49-F238E27FC236}">
                <a16:creationId xmlns:a16="http://schemas.microsoft.com/office/drawing/2014/main" id="{0CB21FA1-08C7-4E4F-5D9A-B30E09AF2835}"/>
              </a:ext>
            </a:extLst>
          </p:cNvPr>
          <p:cNvPicPr>
            <a:picLocks noChangeAspect="1"/>
          </p:cNvPicPr>
          <p:nvPr/>
        </p:nvPicPr>
        <p:blipFill>
          <a:blip r:embed="rId4"/>
          <a:stretch>
            <a:fillRect/>
          </a:stretch>
        </p:blipFill>
        <p:spPr>
          <a:xfrm>
            <a:off x="464482" y="482600"/>
            <a:ext cx="3687350" cy="4178300"/>
          </a:xfrm>
          <a:prstGeom prst="rect">
            <a:avLst/>
          </a:prstGeom>
        </p:spPr>
      </p:pic>
      <p:pic>
        <p:nvPicPr>
          <p:cNvPr id="5" name="Image 4">
            <a:extLst>
              <a:ext uri="{FF2B5EF4-FFF2-40B4-BE49-F238E27FC236}">
                <a16:creationId xmlns:a16="http://schemas.microsoft.com/office/drawing/2014/main" id="{3693540F-1F8F-9A65-0432-F9535A4893ED}"/>
              </a:ext>
            </a:extLst>
          </p:cNvPr>
          <p:cNvPicPr>
            <a:picLocks noChangeAspect="1"/>
          </p:cNvPicPr>
          <p:nvPr/>
        </p:nvPicPr>
        <p:blipFill>
          <a:blip r:embed="rId5"/>
          <a:stretch>
            <a:fillRect/>
          </a:stretch>
        </p:blipFill>
        <p:spPr>
          <a:xfrm>
            <a:off x="4761164" y="629019"/>
            <a:ext cx="3968750" cy="2788046"/>
          </a:xfrm>
          <a:prstGeom prst="rect">
            <a:avLst/>
          </a:prstGeom>
        </p:spPr>
      </p:pic>
      <p:pic>
        <p:nvPicPr>
          <p:cNvPr id="16" name="Picture 15">
            <a:extLst>
              <a:ext uri="{FF2B5EF4-FFF2-40B4-BE49-F238E27FC236}">
                <a16:creationId xmlns:a16="http://schemas.microsoft.com/office/drawing/2014/main" id="{DB0468DF-40A1-4DCC-AABA-E800DB7102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ZoneTexte 6">
            <a:extLst>
              <a:ext uri="{FF2B5EF4-FFF2-40B4-BE49-F238E27FC236}">
                <a16:creationId xmlns:a16="http://schemas.microsoft.com/office/drawing/2014/main" id="{E858F77B-E91B-4694-E2F3-EB0C60D36636}"/>
              </a:ext>
            </a:extLst>
          </p:cNvPr>
          <p:cNvSpPr txBox="1"/>
          <p:nvPr/>
        </p:nvSpPr>
        <p:spPr>
          <a:xfrm>
            <a:off x="1868703" y="845721"/>
            <a:ext cx="6070600" cy="3785652"/>
          </a:xfrm>
          <a:prstGeom prst="rect">
            <a:avLst/>
          </a:prstGeom>
          <a:solidFill>
            <a:schemeClr val="accent6">
              <a:lumMod val="20000"/>
              <a:lumOff val="80000"/>
            </a:schemeClr>
          </a:solidFill>
        </p:spPr>
        <p:txBody>
          <a:bodyPr wrap="square">
            <a:spAutoFit/>
          </a:bodyPr>
          <a:lstStyle/>
          <a:p>
            <a:r>
              <a:rPr lang="fr-FR" sz="2400" b="0" i="1" dirty="0">
                <a:solidFill>
                  <a:srgbClr val="3C4859"/>
                </a:solidFill>
                <a:effectLst/>
                <a:latin typeface="Lora" panose="020B0604020202020204" pitchFamily="2" charset="0"/>
              </a:rPr>
              <a:t>Le rôle de la France dans le programme de l’OMS sur le dépistage de la fragilité est primordial. Un centre collaborateur de l’OMS situé à Toulouse permet à la France d’être le premier pays au monde à mettre en place ce dispositif. Tout le monde, médecins, gériatres, infirmiers et tous les professionnels de santé en contact avec les personnes âgées, doit s’approprier cet outil.</a:t>
            </a:r>
            <a:endParaRPr lang="fr-FR" sz="2400" dirty="0"/>
          </a:p>
        </p:txBody>
      </p:sp>
    </p:spTree>
    <p:extLst>
      <p:ext uri="{BB962C8B-B14F-4D97-AF65-F5344CB8AC3E}">
        <p14:creationId xmlns:p14="http://schemas.microsoft.com/office/powerpoint/2010/main" val="22060281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urquoi le monde aime autant la France - Capital.fr">
            <a:extLst>
              <a:ext uri="{FF2B5EF4-FFF2-40B4-BE49-F238E27FC236}">
                <a16:creationId xmlns:a16="http://schemas.microsoft.com/office/drawing/2014/main" id="{59D2A8D5-F50E-8CCF-FBDE-CF668F4403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67" r="20127" b="1"/>
          <a:stretch/>
        </p:blipFill>
        <p:spPr bwMode="auto">
          <a:xfrm>
            <a:off x="6645" y="10"/>
            <a:ext cx="5193150" cy="51434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9795" y="-1"/>
            <a:ext cx="60985" cy="5143501"/>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9" name="Picture 2058">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ZoneTexte 1">
            <a:extLst>
              <a:ext uri="{FF2B5EF4-FFF2-40B4-BE49-F238E27FC236}">
                <a16:creationId xmlns:a16="http://schemas.microsoft.com/office/drawing/2014/main" id="{169665AB-A8E8-2FDC-B98C-3F32BCE79211}"/>
              </a:ext>
            </a:extLst>
          </p:cNvPr>
          <p:cNvSpPr txBox="1"/>
          <p:nvPr/>
        </p:nvSpPr>
        <p:spPr>
          <a:xfrm>
            <a:off x="5677786" y="1019175"/>
            <a:ext cx="2780883" cy="204787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cap="all">
                <a:solidFill>
                  <a:schemeClr val="tx1"/>
                </a:solidFill>
                <a:latin typeface="+mj-lt"/>
                <a:ea typeface="+mj-ea"/>
                <a:cs typeface="+mj-cs"/>
              </a:rPr>
              <a:t>Et en France ?</a:t>
            </a:r>
          </a:p>
        </p:txBody>
      </p:sp>
    </p:spTree>
    <p:extLst>
      <p:ext uri="{BB962C8B-B14F-4D97-AF65-F5344CB8AC3E}">
        <p14:creationId xmlns:p14="http://schemas.microsoft.com/office/powerpoint/2010/main" val="1931798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487619-E395-0641-C417-196F7FDE8EEE}"/>
              </a:ext>
            </a:extLst>
          </p:cNvPr>
          <p:cNvSpPr txBox="1"/>
          <p:nvPr/>
        </p:nvSpPr>
        <p:spPr>
          <a:xfrm>
            <a:off x="249583" y="2040993"/>
            <a:ext cx="3288747" cy="2031325"/>
          </a:xfrm>
          <a:prstGeom prst="rect">
            <a:avLst/>
          </a:prstGeom>
          <a:noFill/>
        </p:spPr>
        <p:txBody>
          <a:bodyPr wrap="square">
            <a:spAutoFit/>
          </a:bodyPr>
          <a:lstStyle/>
          <a:p>
            <a:r>
              <a:rPr lang="fr-FR" b="0" i="0" dirty="0">
                <a:solidFill>
                  <a:srgbClr val="2C3E50"/>
                </a:solidFill>
                <a:effectLst/>
                <a:latin typeface="Palanquin" panose="020B0502040204020203" pitchFamily="34" charset="0"/>
              </a:rPr>
              <a:t>La </a:t>
            </a:r>
            <a:r>
              <a:rPr lang="fr-FR" b="0" i="0" dirty="0">
                <a:solidFill>
                  <a:srgbClr val="2C3E50"/>
                </a:solidFill>
                <a:effectLst/>
                <a:latin typeface="Palanquin" panose="020B0004020203020204" pitchFamily="34" charset="0"/>
              </a:rPr>
              <a:t> consommation de soins et de biens médicaux (CSBM) </a:t>
            </a:r>
            <a:r>
              <a:rPr lang="fr-FR" b="0" i="0" dirty="0">
                <a:solidFill>
                  <a:srgbClr val="2C3E50"/>
                </a:solidFill>
                <a:effectLst/>
                <a:latin typeface="Palanquin" panose="020B0502040204020203" pitchFamily="34" charset="0"/>
              </a:rPr>
              <a:t>comprend les soins hospitaliers (y compris cliniques), les soins de ville (médecins, infirmiers, laboratoires, etc.), les médicaments, les autres biens médicaux et les transports sanitaires. </a:t>
            </a:r>
          </a:p>
          <a:p>
            <a:endParaRPr lang="fr-FR" dirty="0">
              <a:solidFill>
                <a:srgbClr val="2C3E50"/>
              </a:solidFill>
              <a:latin typeface="Palanquin" panose="020B0502040204020203" pitchFamily="34" charset="0"/>
            </a:endParaRPr>
          </a:p>
          <a:p>
            <a:endParaRPr lang="fr-FR" dirty="0"/>
          </a:p>
        </p:txBody>
      </p:sp>
      <p:sp>
        <p:nvSpPr>
          <p:cNvPr id="7" name="ZoneTexte 6">
            <a:extLst>
              <a:ext uri="{FF2B5EF4-FFF2-40B4-BE49-F238E27FC236}">
                <a16:creationId xmlns:a16="http://schemas.microsoft.com/office/drawing/2014/main" id="{9933C61F-AC39-4599-910E-E8290A2C8500}"/>
              </a:ext>
            </a:extLst>
          </p:cNvPr>
          <p:cNvSpPr txBox="1"/>
          <p:nvPr/>
        </p:nvSpPr>
        <p:spPr>
          <a:xfrm>
            <a:off x="282713" y="281468"/>
            <a:ext cx="3379305" cy="1077218"/>
          </a:xfrm>
          <a:prstGeom prst="rect">
            <a:avLst/>
          </a:prstGeom>
          <a:noFill/>
        </p:spPr>
        <p:txBody>
          <a:bodyPr wrap="square" rtlCol="0">
            <a:spAutoFit/>
          </a:bodyPr>
          <a:lstStyle/>
          <a:p>
            <a:r>
              <a:rPr lang="fr-FR" sz="3200" b="1" dirty="0"/>
              <a:t>Contexte économique</a:t>
            </a:r>
          </a:p>
        </p:txBody>
      </p:sp>
      <p:sp>
        <p:nvSpPr>
          <p:cNvPr id="9" name="ZoneTexte 8">
            <a:extLst>
              <a:ext uri="{FF2B5EF4-FFF2-40B4-BE49-F238E27FC236}">
                <a16:creationId xmlns:a16="http://schemas.microsoft.com/office/drawing/2014/main" id="{28ABCA0C-62AA-BBB6-7A70-4BDD8491CF46}"/>
              </a:ext>
            </a:extLst>
          </p:cNvPr>
          <p:cNvSpPr txBox="1"/>
          <p:nvPr/>
        </p:nvSpPr>
        <p:spPr>
          <a:xfrm>
            <a:off x="3401391" y="4179572"/>
            <a:ext cx="5493026" cy="400110"/>
          </a:xfrm>
          <a:prstGeom prst="rect">
            <a:avLst/>
          </a:prstGeom>
          <a:noFill/>
        </p:spPr>
        <p:txBody>
          <a:bodyPr wrap="square">
            <a:spAutoFit/>
          </a:bodyPr>
          <a:lstStyle/>
          <a:p>
            <a:r>
              <a:rPr lang="fr-FR" sz="2000" b="0" i="0" dirty="0">
                <a:solidFill>
                  <a:srgbClr val="2C3E50"/>
                </a:solidFill>
                <a:effectLst/>
                <a:latin typeface="Palanquin" panose="020B0502040204020203" pitchFamily="34" charset="0"/>
              </a:rPr>
              <a:t>226,7 milliards d’euros en 2021, soit 9,5 % du PIB</a:t>
            </a:r>
            <a:endParaRPr lang="fr-FR" sz="2000" dirty="0"/>
          </a:p>
        </p:txBody>
      </p:sp>
      <p:sp>
        <p:nvSpPr>
          <p:cNvPr id="11" name="ZoneTexte 10">
            <a:extLst>
              <a:ext uri="{FF2B5EF4-FFF2-40B4-BE49-F238E27FC236}">
                <a16:creationId xmlns:a16="http://schemas.microsoft.com/office/drawing/2014/main" id="{18D21832-54D2-E3AA-3420-28B79AF08C71}"/>
              </a:ext>
            </a:extLst>
          </p:cNvPr>
          <p:cNvSpPr txBox="1"/>
          <p:nvPr/>
        </p:nvSpPr>
        <p:spPr>
          <a:xfrm>
            <a:off x="3999948" y="2902767"/>
            <a:ext cx="4572000" cy="523220"/>
          </a:xfrm>
          <a:prstGeom prst="rect">
            <a:avLst/>
          </a:prstGeom>
          <a:noFill/>
        </p:spPr>
        <p:txBody>
          <a:bodyPr wrap="square">
            <a:spAutoFit/>
          </a:bodyPr>
          <a:lstStyle/>
          <a:p>
            <a:pPr algn="ctr">
              <a:buNone/>
            </a:pPr>
            <a:r>
              <a:rPr lang="fr-FR" dirty="0"/>
              <a:t>En 65 ans, la part CSBM dans la richesse nationale a été multipliée par 3,5</a:t>
            </a:r>
            <a:endParaRPr lang="fr-FR" sz="800" b="1" dirty="0"/>
          </a:p>
        </p:txBody>
      </p:sp>
      <p:pic>
        <p:nvPicPr>
          <p:cNvPr id="13" name="Image 12">
            <a:extLst>
              <a:ext uri="{FF2B5EF4-FFF2-40B4-BE49-F238E27FC236}">
                <a16:creationId xmlns:a16="http://schemas.microsoft.com/office/drawing/2014/main" id="{5DE5AF5E-0409-8E08-717D-157629E19B05}"/>
              </a:ext>
            </a:extLst>
          </p:cNvPr>
          <p:cNvPicPr>
            <a:picLocks noChangeAspect="1"/>
          </p:cNvPicPr>
          <p:nvPr/>
        </p:nvPicPr>
        <p:blipFill>
          <a:blip r:embed="rId3"/>
          <a:stretch>
            <a:fillRect/>
          </a:stretch>
        </p:blipFill>
        <p:spPr>
          <a:xfrm>
            <a:off x="4074687" y="466223"/>
            <a:ext cx="4422521" cy="1990823"/>
          </a:xfrm>
          <a:prstGeom prst="rect">
            <a:avLst/>
          </a:prstGeom>
        </p:spPr>
      </p:pic>
    </p:spTree>
    <p:extLst>
      <p:ext uri="{BB962C8B-B14F-4D97-AF65-F5344CB8AC3E}">
        <p14:creationId xmlns:p14="http://schemas.microsoft.com/office/powerpoint/2010/main" val="190826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B29B11-AF57-4D3D-EF9B-3B1B126AC56F}"/>
              </a:ext>
            </a:extLst>
          </p:cNvPr>
          <p:cNvSpPr txBox="1"/>
          <p:nvPr/>
        </p:nvSpPr>
        <p:spPr>
          <a:xfrm>
            <a:off x="993417" y="399148"/>
            <a:ext cx="7643743" cy="461665"/>
          </a:xfrm>
          <a:prstGeom prst="rect">
            <a:avLst/>
          </a:prstGeom>
          <a:solidFill>
            <a:schemeClr val="accent4">
              <a:lumMod val="60000"/>
              <a:lumOff val="40000"/>
            </a:schemeClr>
          </a:solidFill>
          <a:ln>
            <a:solidFill>
              <a:schemeClr val="accent1"/>
            </a:solidFill>
          </a:ln>
        </p:spPr>
        <p:txBody>
          <a:bodyPr wrap="square">
            <a:spAutoFit/>
          </a:bodyPr>
          <a:lstStyle/>
          <a:p>
            <a:pPr algn="ctr"/>
            <a:r>
              <a:rPr lang="fr-FR" sz="2400" dirty="0"/>
              <a:t>Dépendance =&gt;  30,0 milliards d’euros en 2014</a:t>
            </a:r>
          </a:p>
        </p:txBody>
      </p:sp>
      <p:pic>
        <p:nvPicPr>
          <p:cNvPr id="7" name="Image 6" descr="Une image contenant texte&#10;&#10;Description générée automatiquement">
            <a:extLst>
              <a:ext uri="{FF2B5EF4-FFF2-40B4-BE49-F238E27FC236}">
                <a16:creationId xmlns:a16="http://schemas.microsoft.com/office/drawing/2014/main" id="{3896B059-E80A-1EFA-78C6-B6C808BA7DAE}"/>
              </a:ext>
            </a:extLst>
          </p:cNvPr>
          <p:cNvPicPr>
            <a:picLocks noChangeAspect="1"/>
          </p:cNvPicPr>
          <p:nvPr/>
        </p:nvPicPr>
        <p:blipFill>
          <a:blip r:embed="rId3"/>
          <a:stretch>
            <a:fillRect/>
          </a:stretch>
        </p:blipFill>
        <p:spPr>
          <a:xfrm>
            <a:off x="1091095" y="1245704"/>
            <a:ext cx="2347329" cy="2961929"/>
          </a:xfrm>
          <a:prstGeom prst="rect">
            <a:avLst/>
          </a:prstGeom>
        </p:spPr>
      </p:pic>
      <p:pic>
        <p:nvPicPr>
          <p:cNvPr id="1026" name="Picture 2" descr="Dépendance, un coût de vieux ou un enjeu de solidarité | L'Humanité">
            <a:extLst>
              <a:ext uri="{FF2B5EF4-FFF2-40B4-BE49-F238E27FC236}">
                <a16:creationId xmlns:a16="http://schemas.microsoft.com/office/drawing/2014/main" id="{2C132A35-8BDD-80F1-0269-F83119BEF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06062"/>
            <a:ext cx="3210310" cy="380307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73D132CE-1A4A-D233-BEFD-CB78434C6E58}"/>
              </a:ext>
            </a:extLst>
          </p:cNvPr>
          <p:cNvSpPr txBox="1"/>
          <p:nvPr/>
        </p:nvSpPr>
        <p:spPr>
          <a:xfrm>
            <a:off x="993417" y="4137438"/>
            <a:ext cx="1580882" cy="215444"/>
          </a:xfrm>
          <a:prstGeom prst="rect">
            <a:avLst/>
          </a:prstGeom>
          <a:noFill/>
        </p:spPr>
        <p:txBody>
          <a:bodyPr wrap="none" rtlCol="0">
            <a:spAutoFit/>
          </a:bodyPr>
          <a:lstStyle/>
          <a:p>
            <a:r>
              <a:rPr lang="fr-FR" sz="800" dirty="0"/>
              <a:t>Source Santé publique France</a:t>
            </a:r>
          </a:p>
        </p:txBody>
      </p:sp>
    </p:spTree>
    <p:extLst>
      <p:ext uri="{BB962C8B-B14F-4D97-AF65-F5344CB8AC3E}">
        <p14:creationId xmlns:p14="http://schemas.microsoft.com/office/powerpoint/2010/main" val="7910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2" name="Rectangle 11">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10;&#10;Description générée automatiquement">
            <a:extLst>
              <a:ext uri="{FF2B5EF4-FFF2-40B4-BE49-F238E27FC236}">
                <a16:creationId xmlns:a16="http://schemas.microsoft.com/office/drawing/2014/main" id="{F444598E-880C-0464-63D7-7FAE8BC7576E}"/>
              </a:ext>
            </a:extLst>
          </p:cNvPr>
          <p:cNvPicPr>
            <a:picLocks noChangeAspect="1"/>
          </p:cNvPicPr>
          <p:nvPr/>
        </p:nvPicPr>
        <p:blipFill>
          <a:blip r:embed="rId5"/>
          <a:stretch>
            <a:fillRect/>
          </a:stretch>
        </p:blipFill>
        <p:spPr>
          <a:xfrm>
            <a:off x="1060822" y="482599"/>
            <a:ext cx="7022354" cy="4178300"/>
          </a:xfrm>
          <a:prstGeom prst="rect">
            <a:avLst/>
          </a:prstGeom>
        </p:spPr>
      </p:pic>
      <p:pic>
        <p:nvPicPr>
          <p:cNvPr id="14" name="Picture 13">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ZoneTexte 4">
            <a:extLst>
              <a:ext uri="{FF2B5EF4-FFF2-40B4-BE49-F238E27FC236}">
                <a16:creationId xmlns:a16="http://schemas.microsoft.com/office/drawing/2014/main" id="{3E4B1926-02CF-BF93-02CD-23FBBAA38EDF}"/>
              </a:ext>
            </a:extLst>
          </p:cNvPr>
          <p:cNvSpPr txBox="1"/>
          <p:nvPr/>
        </p:nvSpPr>
        <p:spPr>
          <a:xfrm>
            <a:off x="1288676" y="4748311"/>
            <a:ext cx="6794500" cy="307777"/>
          </a:xfrm>
          <a:prstGeom prst="rect">
            <a:avLst/>
          </a:prstGeom>
          <a:noFill/>
        </p:spPr>
        <p:txBody>
          <a:bodyPr wrap="square">
            <a:spAutoFit/>
          </a:bodyPr>
          <a:lstStyle/>
          <a:p>
            <a:r>
              <a:rPr lang="fr-FR" b="1" cap="all" dirty="0">
                <a:effectLst/>
                <a:latin typeface="Palanquin" panose="020B0004020203020204" pitchFamily="34" charset="0"/>
              </a:rPr>
              <a:t>DRESS </a:t>
            </a:r>
            <a:r>
              <a:rPr lang="fr-FR" b="1" dirty="0">
                <a:effectLst/>
                <a:latin typeface="Palanquin" panose="020B0004020203020204" pitchFamily="34" charset="0"/>
              </a:rPr>
              <a:t>N° 1258 Paru le 23/02/2023 Màj le 23/03/2023 </a:t>
            </a:r>
            <a:r>
              <a:rPr lang="fr-FR" dirty="0">
                <a:solidFill>
                  <a:srgbClr val="2C3E50"/>
                </a:solidFill>
                <a:effectLst/>
              </a:rPr>
              <a:t>Thomas </a:t>
            </a:r>
            <a:r>
              <a:rPr lang="fr-FR" dirty="0" err="1">
                <a:solidFill>
                  <a:srgbClr val="2C3E50"/>
                </a:solidFill>
                <a:effectLst/>
              </a:rPr>
              <a:t>Deroyon</a:t>
            </a:r>
            <a:r>
              <a:rPr lang="fr-FR" dirty="0">
                <a:solidFill>
                  <a:srgbClr val="2C3E50"/>
                </a:solidFill>
                <a:effectLst/>
              </a:rPr>
              <a:t> (DREES)</a:t>
            </a:r>
          </a:p>
        </p:txBody>
      </p:sp>
      <p:sp>
        <p:nvSpPr>
          <p:cNvPr id="6" name="ZoneTexte 5">
            <a:extLst>
              <a:ext uri="{FF2B5EF4-FFF2-40B4-BE49-F238E27FC236}">
                <a16:creationId xmlns:a16="http://schemas.microsoft.com/office/drawing/2014/main" id="{55699400-5CBC-DC0E-1E35-4648FB54DCA1}"/>
              </a:ext>
            </a:extLst>
          </p:cNvPr>
          <p:cNvSpPr txBox="1"/>
          <p:nvPr/>
        </p:nvSpPr>
        <p:spPr>
          <a:xfrm>
            <a:off x="793750" y="2217806"/>
            <a:ext cx="8032750" cy="707886"/>
          </a:xfrm>
          <a:prstGeom prst="rect">
            <a:avLst/>
          </a:prstGeom>
          <a:solidFill>
            <a:srgbClr val="FFFF00"/>
          </a:solidFill>
        </p:spPr>
        <p:txBody>
          <a:bodyPr wrap="square" rtlCol="0">
            <a:spAutoFit/>
          </a:bodyPr>
          <a:lstStyle/>
          <a:p>
            <a:pPr algn="l"/>
            <a:r>
              <a:rPr lang="fr-FR" sz="2000" b="1" i="0" dirty="0">
                <a:solidFill>
                  <a:srgbClr val="2C3E50"/>
                </a:solidFill>
                <a:effectLst/>
                <a:latin typeface="Montserrat" panose="00000500000000000000" pitchFamily="2" charset="0"/>
              </a:rPr>
              <a:t>L’espérance de vie sans incapacité à 65 ans est de 12,6 ans pour les femmes et 11,3 ans pour les hommes, en 2021</a:t>
            </a:r>
          </a:p>
        </p:txBody>
      </p:sp>
    </p:spTree>
    <p:extLst>
      <p:ext uri="{BB962C8B-B14F-4D97-AF65-F5344CB8AC3E}">
        <p14:creationId xmlns:p14="http://schemas.microsoft.com/office/powerpoint/2010/main" val="37450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482" y="195487"/>
            <a:ext cx="2527768" cy="1038905"/>
          </a:xfrm>
        </p:spPr>
        <p:txBody>
          <a:bodyPr/>
          <a:lstStyle/>
          <a:p>
            <a:pPr algn="l"/>
            <a:r>
              <a:rPr lang="fr-FR" dirty="0"/>
              <a:t>Et chez nous ?</a:t>
            </a:r>
          </a:p>
        </p:txBody>
      </p:sp>
      <p:pic>
        <p:nvPicPr>
          <p:cNvPr id="4" name="Espace réservé du contenu 3" descr="hautesv py ds la france.png"/>
          <p:cNvPicPr>
            <a:picLocks noGrp="1" noChangeAspect="1"/>
          </p:cNvPicPr>
          <p:nvPr>
            <p:ph idx="1"/>
          </p:nvPr>
        </p:nvPicPr>
        <p:blipFill>
          <a:blip r:embed="rId2" cstate="print"/>
          <a:stretch>
            <a:fillRect/>
          </a:stretch>
        </p:blipFill>
        <p:spPr>
          <a:xfrm>
            <a:off x="3869923" y="1707655"/>
            <a:ext cx="1535906" cy="1678781"/>
          </a:xfrm>
        </p:spPr>
      </p:pic>
      <p:pic>
        <p:nvPicPr>
          <p:cNvPr id="6" name="Image 5" descr="gateau a la broche.jpg"/>
          <p:cNvPicPr>
            <a:picLocks noChangeAspect="1"/>
          </p:cNvPicPr>
          <p:nvPr/>
        </p:nvPicPr>
        <p:blipFill>
          <a:blip r:embed="rId3" cstate="print"/>
          <a:stretch>
            <a:fillRect/>
          </a:stretch>
        </p:blipFill>
        <p:spPr>
          <a:xfrm>
            <a:off x="1155706" y="2878931"/>
            <a:ext cx="2143125" cy="1200150"/>
          </a:xfrm>
          <a:prstGeom prst="rect">
            <a:avLst/>
          </a:prstGeom>
        </p:spPr>
      </p:pic>
      <p:pic>
        <p:nvPicPr>
          <p:cNvPr id="8" name="Image 7" descr="ski.jpg"/>
          <p:cNvPicPr>
            <a:picLocks noChangeAspect="1"/>
          </p:cNvPicPr>
          <p:nvPr/>
        </p:nvPicPr>
        <p:blipFill>
          <a:blip r:embed="rId4" cstate="print"/>
          <a:stretch>
            <a:fillRect/>
          </a:stretch>
        </p:blipFill>
        <p:spPr>
          <a:xfrm>
            <a:off x="6299125" y="162879"/>
            <a:ext cx="1293019" cy="1985963"/>
          </a:xfrm>
          <a:prstGeom prst="rect">
            <a:avLst/>
          </a:prstGeom>
        </p:spPr>
      </p:pic>
      <p:pic>
        <p:nvPicPr>
          <p:cNvPr id="9" name="Image 8" descr="pic.jpg"/>
          <p:cNvPicPr>
            <a:picLocks noChangeAspect="1"/>
          </p:cNvPicPr>
          <p:nvPr/>
        </p:nvPicPr>
        <p:blipFill>
          <a:blip r:embed="rId5" cstate="print"/>
          <a:stretch>
            <a:fillRect/>
          </a:stretch>
        </p:blipFill>
        <p:spPr>
          <a:xfrm>
            <a:off x="1418332" y="1098329"/>
            <a:ext cx="1964531" cy="1307306"/>
          </a:xfrm>
          <a:prstGeom prst="rect">
            <a:avLst/>
          </a:prstGeom>
        </p:spPr>
      </p:pic>
      <p:pic>
        <p:nvPicPr>
          <p:cNvPr id="11" name="Image 10" descr="musique mili.jpg"/>
          <p:cNvPicPr>
            <a:picLocks noChangeAspect="1"/>
          </p:cNvPicPr>
          <p:nvPr/>
        </p:nvPicPr>
        <p:blipFill>
          <a:blip r:embed="rId6" cstate="print"/>
          <a:stretch>
            <a:fillRect/>
          </a:stretch>
        </p:blipFill>
        <p:spPr>
          <a:xfrm>
            <a:off x="5691689" y="3604133"/>
            <a:ext cx="2078831" cy="1235869"/>
          </a:xfrm>
          <a:prstGeom prst="rect">
            <a:avLst/>
          </a:prstGeom>
        </p:spPr>
      </p:pic>
      <p:pic>
        <p:nvPicPr>
          <p:cNvPr id="7" name="Image 6" descr="imagesPSD42N3Q.jpg"/>
          <p:cNvPicPr>
            <a:picLocks noChangeAspect="1"/>
          </p:cNvPicPr>
          <p:nvPr/>
        </p:nvPicPr>
        <p:blipFill>
          <a:blip r:embed="rId7" cstate="print"/>
          <a:stretch>
            <a:fillRect/>
          </a:stretch>
        </p:blipFill>
        <p:spPr>
          <a:xfrm>
            <a:off x="3021833" y="3654994"/>
            <a:ext cx="1993106" cy="1293019"/>
          </a:xfrm>
          <a:prstGeom prst="rect">
            <a:avLst/>
          </a:prstGeom>
        </p:spPr>
      </p:pic>
      <p:pic>
        <p:nvPicPr>
          <p:cNvPr id="12" name="Image 11" descr="massey.png"/>
          <p:cNvPicPr>
            <a:picLocks noChangeAspect="1"/>
          </p:cNvPicPr>
          <p:nvPr/>
        </p:nvPicPr>
        <p:blipFill>
          <a:blip r:embed="rId8" cstate="print"/>
          <a:stretch>
            <a:fillRect/>
          </a:stretch>
        </p:blipFill>
        <p:spPr>
          <a:xfrm>
            <a:off x="3653898" y="195487"/>
            <a:ext cx="1971675" cy="1307306"/>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038F34DE-6953-3EB0-61B4-8C418B895496}"/>
              </a:ext>
            </a:extLst>
          </p:cNvPr>
          <p:cNvPicPr>
            <a:picLocks noChangeAspect="1"/>
          </p:cNvPicPr>
          <p:nvPr/>
        </p:nvPicPr>
        <p:blipFill>
          <a:blip r:embed="rId9"/>
          <a:stretch>
            <a:fillRect/>
          </a:stretch>
        </p:blipFill>
        <p:spPr>
          <a:xfrm>
            <a:off x="6029525" y="2366539"/>
            <a:ext cx="2263200" cy="1019897"/>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580</TotalTime>
  <Words>913</Words>
  <Application>Microsoft Office PowerPoint</Application>
  <PresentationFormat>Affichage à l'écran (16:9)</PresentationFormat>
  <Paragraphs>122</Paragraphs>
  <Slides>19</Slides>
  <Notes>7</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19</vt:i4>
      </vt:variant>
    </vt:vector>
  </HeadingPairs>
  <TitlesOfParts>
    <vt:vector size="34" baseType="lpstr">
      <vt:lpstr>Calibri Light</vt:lpstr>
      <vt:lpstr>Lora</vt:lpstr>
      <vt:lpstr>Tw Cen MT</vt:lpstr>
      <vt:lpstr>Calibri</vt:lpstr>
      <vt:lpstr>Roboto</vt:lpstr>
      <vt:lpstr>Palanquin</vt:lpstr>
      <vt:lpstr>Lato</vt:lpstr>
      <vt:lpstr>Fira Sans Extra Condensed</vt:lpstr>
      <vt:lpstr>Open Sans</vt:lpstr>
      <vt:lpstr>Montserrat</vt:lpstr>
      <vt:lpstr>Arial</vt:lpstr>
      <vt:lpstr>Marianne</vt:lpstr>
      <vt:lpstr>Google Sans</vt:lpstr>
      <vt:lpstr>Ronds dans l’eau</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 chez nous ?</vt:lpstr>
      <vt:lpstr>Présentation PowerPoint</vt:lpstr>
      <vt:lpstr>Présentation PowerPoint</vt:lpstr>
      <vt:lpstr>Présentation PowerPoint</vt:lpstr>
      <vt:lpstr>TESTS DE CONCENTRATION</vt:lpstr>
      <vt:lpstr>TESTS DE CONCENTRATION</vt:lpstr>
      <vt:lpstr>TESTS DE CONCENTRATION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CAROLE LAHENS</dc:creator>
  <cp:lastModifiedBy>carole gavigniaux</cp:lastModifiedBy>
  <cp:revision>11</cp:revision>
  <dcterms:modified xsi:type="dcterms:W3CDTF">2023-04-13T21:06:52Z</dcterms:modified>
</cp:coreProperties>
</file>